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0" r:id="rId2"/>
    <p:sldId id="271" r:id="rId3"/>
    <p:sldId id="287" r:id="rId4"/>
    <p:sldId id="288" r:id="rId5"/>
    <p:sldId id="257" r:id="rId6"/>
    <p:sldId id="272" r:id="rId7"/>
    <p:sldId id="290" r:id="rId8"/>
    <p:sldId id="274" r:id="rId9"/>
    <p:sldId id="289" r:id="rId10"/>
    <p:sldId id="275" r:id="rId11"/>
    <p:sldId id="291" r:id="rId12"/>
    <p:sldId id="292" r:id="rId13"/>
    <p:sldId id="276" r:id="rId14"/>
    <p:sldId id="299" r:id="rId15"/>
    <p:sldId id="277" r:id="rId16"/>
    <p:sldId id="300" r:id="rId17"/>
    <p:sldId id="293" r:id="rId18"/>
    <p:sldId id="281" r:id="rId19"/>
    <p:sldId id="282" r:id="rId20"/>
    <p:sldId id="283" r:id="rId21"/>
    <p:sldId id="294" r:id="rId22"/>
    <p:sldId id="295" r:id="rId23"/>
    <p:sldId id="296" r:id="rId24"/>
    <p:sldId id="278" r:id="rId25"/>
    <p:sldId id="279" r:id="rId26"/>
    <p:sldId id="298" r:id="rId27"/>
    <p:sldId id="297" r:id="rId28"/>
    <p:sldId id="285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5B20"/>
    <a:srgbClr val="CC0099"/>
    <a:srgbClr val="9148C8"/>
    <a:srgbClr val="03A7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5" d="100"/>
          <a:sy n="75" d="100"/>
        </p:scale>
        <p:origin x="-528" y="-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pPr/>
              <a:t>3/26/2018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pPr/>
              <a:t>3/26/2018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743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267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17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14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8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329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24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15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5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2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3/26/2018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1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OV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body" sz="quarter" idx="1"/>
          </p:nvPr>
        </p:nvSpPr>
        <p:spPr>
          <a:xfrm>
            <a:off x="189756" y="2385536"/>
            <a:ext cx="12071077" cy="7452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9E3611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algn="ctr"/>
            <a:r>
              <a:rPr lang="en-ZA" sz="2800" dirty="0">
                <a:solidFill>
                  <a:schemeClr val="accent2">
                    <a:lumMod val="75000"/>
                  </a:schemeClr>
                </a:solidFill>
              </a:rPr>
              <a:t>Learning communities: An online initiative to improve student performance</a:t>
            </a:r>
          </a:p>
        </p:txBody>
      </p:sp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2989359" y="437399"/>
            <a:ext cx="7354912" cy="1306054"/>
          </a:xfrm>
          <a:prstGeom prst="rect">
            <a:avLst/>
          </a:prstGeom>
        </p:spPr>
        <p:txBody>
          <a:bodyPr/>
          <a:lstStyle/>
          <a:p>
            <a:pPr algn="ctr"/>
            <a:r>
              <a:rPr sz="4400" b="1" dirty="0"/>
              <a:t>Department</a:t>
            </a:r>
            <a:r>
              <a:rPr lang="en-ZA" sz="4400" b="1" dirty="0"/>
              <a:t> </a:t>
            </a:r>
            <a:r>
              <a:rPr sz="4400" b="1" dirty="0"/>
              <a:t>of </a:t>
            </a:r>
            <a:r>
              <a:rPr lang="en-ZA" sz="4400" b="1" dirty="0"/>
              <a:t/>
            </a:r>
            <a:br>
              <a:rPr lang="en-ZA" sz="4400" b="1" dirty="0"/>
            </a:br>
            <a:r>
              <a:rPr sz="4400" b="1" dirty="0"/>
              <a:t>Psychology</a:t>
            </a:r>
            <a:endParaRPr sz="4400" dirty="0"/>
          </a:p>
        </p:txBody>
      </p:sp>
      <p:pic>
        <p:nvPicPr>
          <p:cNvPr id="435" name="image3.g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82845" y="370739"/>
            <a:ext cx="1177278" cy="115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29916" y="3295204"/>
            <a:ext cx="3478980" cy="227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7" name="image5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281515" y="3828655"/>
            <a:ext cx="3258376" cy="226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8" name="image6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612511" y="3295204"/>
            <a:ext cx="3524523" cy="201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9" name="Shape 439"/>
          <p:cNvSpPr/>
          <p:nvPr/>
        </p:nvSpPr>
        <p:spPr>
          <a:xfrm>
            <a:off x="-242292" y="6263768"/>
            <a:ext cx="504056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7" rIns="45707">
            <a:spAutoFit/>
          </a:bodyPr>
          <a:lstStyle>
            <a:lvl1pPr algn="ctr">
              <a:spcBef>
                <a:spcPts val="500"/>
              </a:spcBef>
              <a:defRPr sz="1600" b="1">
                <a:solidFill>
                  <a:srgbClr val="0070C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rPr sz="2000" dirty="0">
                <a:solidFill>
                  <a:srgbClr val="03A7BD"/>
                </a:solidFill>
              </a:rPr>
              <a:t>Presented by </a:t>
            </a:r>
            <a:r>
              <a:rPr sz="2000" dirty="0" err="1">
                <a:solidFill>
                  <a:srgbClr val="03A7BD"/>
                </a:solidFill>
              </a:rPr>
              <a:t>Ms</a:t>
            </a:r>
            <a:r>
              <a:rPr sz="2000" dirty="0">
                <a:solidFill>
                  <a:srgbClr val="03A7BD"/>
                </a:solidFill>
              </a:rPr>
              <a:t> S</a:t>
            </a:r>
            <a:r>
              <a:rPr lang="en-ZA" sz="2000" dirty="0" err="1">
                <a:solidFill>
                  <a:srgbClr val="03A7BD"/>
                </a:solidFill>
              </a:rPr>
              <a:t>onja</a:t>
            </a:r>
            <a:r>
              <a:rPr lang="en-ZA" sz="2000" dirty="0">
                <a:solidFill>
                  <a:srgbClr val="03A7BD"/>
                </a:solidFill>
              </a:rPr>
              <a:t> </a:t>
            </a:r>
            <a:r>
              <a:rPr sz="2000" dirty="0">
                <a:solidFill>
                  <a:srgbClr val="03A7BD"/>
                </a:solidFill>
              </a:rPr>
              <a:t>N Mostert</a:t>
            </a:r>
          </a:p>
        </p:txBody>
      </p:sp>
      <p:sp>
        <p:nvSpPr>
          <p:cNvPr id="440" name="Shape 440"/>
          <p:cNvSpPr/>
          <p:nvPr/>
        </p:nvSpPr>
        <p:spPr>
          <a:xfrm>
            <a:off x="10270876" y="5098456"/>
            <a:ext cx="143959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7" rIns="45707">
            <a:spAutoFit/>
          </a:bodyPr>
          <a:lstStyle>
            <a:lvl1pPr algn="r">
              <a:defRPr sz="1200" b="1" i="1"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endParaRPr sz="1600" dirty="0"/>
          </a:p>
        </p:txBody>
      </p:sp>
      <p:sp>
        <p:nvSpPr>
          <p:cNvPr id="3" name="Rectangle 2"/>
          <p:cNvSpPr/>
          <p:nvPr/>
        </p:nvSpPr>
        <p:spPr>
          <a:xfrm>
            <a:off x="10344271" y="6294546"/>
            <a:ext cx="155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27 March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CD5793-3812-4BB6-8420-9A6346E24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171" y="370739"/>
            <a:ext cx="3782344" cy="11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227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620688"/>
            <a:ext cx="11953328" cy="864096"/>
          </a:xfrm>
        </p:spPr>
        <p:txBody>
          <a:bodyPr>
            <a:noAutofit/>
          </a:bodyPr>
          <a:lstStyle/>
          <a:p>
            <a:pPr algn="ctr"/>
            <a:r>
              <a:rPr lang="en-ZA" sz="4000" b="1" dirty="0">
                <a:solidFill>
                  <a:schemeClr val="accent2">
                    <a:lumMod val="75000"/>
                  </a:schemeClr>
                </a:solidFill>
              </a:rPr>
              <a:t>Learning community activities</a:t>
            </a:r>
            <a:endParaRPr lang="en-GB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796" y="1772816"/>
            <a:ext cx="11233248" cy="4680520"/>
          </a:xfrm>
        </p:spPr>
        <p:txBody>
          <a:bodyPr>
            <a:normAutofit/>
          </a:bodyPr>
          <a:lstStyle/>
          <a:p>
            <a:r>
              <a:rPr lang="en-ZA" dirty="0"/>
              <a:t>Weekly assignments were created based on lecture content</a:t>
            </a:r>
          </a:p>
          <a:p>
            <a:r>
              <a:rPr lang="en-ZA" b="1" dirty="0">
                <a:solidFill>
                  <a:srgbClr val="FFC000"/>
                </a:solidFill>
              </a:rPr>
              <a:t>Assignments</a:t>
            </a:r>
            <a:r>
              <a:rPr lang="en-ZA" dirty="0"/>
              <a:t>: multiple choice questions, integrative questions and short paragraph questions</a:t>
            </a:r>
          </a:p>
          <a:p>
            <a:r>
              <a:rPr lang="en-ZA" dirty="0"/>
              <a:t>Each assignment was posted at the beginning of the week followed by the memorandum at the end of the week</a:t>
            </a:r>
          </a:p>
          <a:p>
            <a:pPr lvl="1"/>
            <a:r>
              <a:rPr lang="en-ZA" dirty="0"/>
              <a:t>Students were able to discuss assignments during tutorials or use the online discussion board to ask fellow students</a:t>
            </a:r>
          </a:p>
          <a:p>
            <a:r>
              <a:rPr lang="en-ZA" b="1" dirty="0">
                <a:solidFill>
                  <a:srgbClr val="FFC000"/>
                </a:solidFill>
              </a:rPr>
              <a:t>Practice tests </a:t>
            </a:r>
            <a:r>
              <a:rPr lang="en-ZA" dirty="0"/>
              <a:t>were made available</a:t>
            </a:r>
          </a:p>
          <a:p>
            <a:r>
              <a:rPr lang="en-ZA" b="1" dirty="0">
                <a:solidFill>
                  <a:srgbClr val="FFC000"/>
                </a:solidFill>
              </a:rPr>
              <a:t>Information sheets </a:t>
            </a:r>
            <a:r>
              <a:rPr lang="en-ZA" dirty="0"/>
              <a:t>and brain maps were created to help with exam/test preparation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02518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1764" y="1772816"/>
            <a:ext cx="11593288" cy="4752528"/>
          </a:xfrm>
        </p:spPr>
        <p:txBody>
          <a:bodyPr>
            <a:normAutofit/>
          </a:bodyPr>
          <a:lstStyle/>
          <a:p>
            <a:r>
              <a:rPr lang="en-ZA" sz="2800" dirty="0"/>
              <a:t>Limited assessment </a:t>
            </a:r>
            <a:r>
              <a:rPr lang="en-ZA" sz="2800" dirty="0" smtClean="0"/>
              <a:t>opportunities</a:t>
            </a:r>
            <a:endParaRPr lang="en-ZA" sz="2800" dirty="0"/>
          </a:p>
          <a:p>
            <a:r>
              <a:rPr lang="en-ZA" sz="2800" dirty="0"/>
              <a:t>Learning community activities allow students to test their knowledge before formal assessment</a:t>
            </a:r>
          </a:p>
          <a:p>
            <a:r>
              <a:rPr lang="en-ZA" sz="2800" b="1" dirty="0">
                <a:solidFill>
                  <a:srgbClr val="FFC000"/>
                </a:solidFill>
              </a:rPr>
              <a:t>Prepares</a:t>
            </a:r>
            <a:r>
              <a:rPr lang="en-ZA" sz="2800" dirty="0"/>
              <a:t> students </a:t>
            </a:r>
          </a:p>
          <a:p>
            <a:pPr lvl="1"/>
            <a:r>
              <a:rPr lang="en-ZA" sz="2400" dirty="0"/>
              <a:t>Assignments are modelled according to the format of test/exam questions</a:t>
            </a:r>
          </a:p>
          <a:p>
            <a:r>
              <a:rPr lang="en-ZA" sz="2800" dirty="0"/>
              <a:t>Students can provide tutors with feedback about their performance on the activities </a:t>
            </a:r>
          </a:p>
          <a:p>
            <a:pPr lvl="1"/>
            <a:r>
              <a:rPr lang="en-ZA" sz="2400" dirty="0"/>
              <a:t>Feedback guides </a:t>
            </a:r>
            <a:r>
              <a:rPr lang="en-ZA" sz="2400" b="1" dirty="0">
                <a:solidFill>
                  <a:srgbClr val="FFC000"/>
                </a:solidFill>
              </a:rPr>
              <a:t>tutorial planning</a:t>
            </a:r>
          </a:p>
          <a:p>
            <a:pPr lvl="1"/>
            <a:r>
              <a:rPr lang="en-ZA" sz="2400" dirty="0" smtClean="0"/>
              <a:t>Tutorial revision</a:t>
            </a:r>
            <a:endParaRPr lang="en-GB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820" y="274638"/>
            <a:ext cx="10873208" cy="1020762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schemeClr val="accent2">
                    <a:lumMod val="75000"/>
                  </a:schemeClr>
                </a:solidFill>
              </a:rPr>
              <a:t>The value of Learning communities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38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09836" y="4365104"/>
            <a:ext cx="9887520" cy="2160240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ZA" sz="2800" dirty="0"/>
              <a:t>Interesting research articles or articles in the news about related psychology matters were also posted to students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3600" b="1" dirty="0" smtClean="0">
                <a:solidFill>
                  <a:schemeClr val="accent2">
                    <a:lumMod val="75000"/>
                  </a:schemeClr>
                </a:solidFill>
              </a:rPr>
              <a:t>Activities - Example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2204" y="1772816"/>
            <a:ext cx="3667125" cy="124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746224" y="3043800"/>
            <a:ext cx="9051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ZA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Psychology in the news:</a:t>
            </a:r>
          </a:p>
        </p:txBody>
      </p:sp>
    </p:spTree>
    <p:extLst>
      <p:ext uri="{BB962C8B-B14F-4D97-AF65-F5344CB8AC3E}">
        <p14:creationId xmlns:p14="http://schemas.microsoft.com/office/powerpoint/2010/main" xmlns="" val="160846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Activities - Example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1844" y="2420888"/>
            <a:ext cx="9793088" cy="4200291"/>
          </a:xfrm>
        </p:spPr>
        <p:txBody>
          <a:bodyPr>
            <a:normAutofit fontScale="62500" lnSpcReduction="20000"/>
          </a:bodyPr>
          <a:lstStyle/>
          <a:p>
            <a:endParaRPr lang="en-ZA" dirty="0"/>
          </a:p>
          <a:p>
            <a:r>
              <a:rPr lang="en-ZA" sz="2600" dirty="0"/>
              <a:t>1.The cells of the nervous system that do the work of receiving, integrating, and transmitting information are the</a:t>
            </a:r>
          </a:p>
          <a:p>
            <a:r>
              <a:rPr lang="en-ZA" dirty="0"/>
              <a:t>	a. Neurilemmal.</a:t>
            </a:r>
          </a:p>
          <a:p>
            <a:r>
              <a:rPr lang="en-ZA" dirty="0"/>
              <a:t>	b. Glia.</a:t>
            </a:r>
          </a:p>
          <a:p>
            <a:r>
              <a:rPr lang="en-ZA" dirty="0"/>
              <a:t>	c. Neuro blasts.</a:t>
            </a:r>
          </a:p>
          <a:p>
            <a:r>
              <a:rPr lang="en-ZA" dirty="0"/>
              <a:t>	d. Neurons</a:t>
            </a:r>
          </a:p>
          <a:p>
            <a:pPr marL="0" indent="0">
              <a:buNone/>
            </a:pPr>
            <a:r>
              <a:rPr lang="en-ZA" dirty="0"/>
              <a:t>SECTION B</a:t>
            </a:r>
          </a:p>
          <a:p>
            <a:r>
              <a:rPr lang="en-ZA" dirty="0"/>
              <a:t>11. </a:t>
            </a:r>
            <a:r>
              <a:rPr lang="en-ZA" sz="2600" dirty="0"/>
              <a:t>Shot in the head, the victim died instantly because the bullet entered the ____________________, the portion of the hindbrain that regulates breathing.</a:t>
            </a:r>
          </a:p>
          <a:p>
            <a:pPr marL="0" indent="0">
              <a:buNone/>
            </a:pPr>
            <a:r>
              <a:rPr lang="en-ZA" sz="2600" dirty="0"/>
              <a:t>SECTION C</a:t>
            </a:r>
          </a:p>
          <a:p>
            <a:r>
              <a:rPr lang="en-ZA" dirty="0"/>
              <a:t>20. </a:t>
            </a:r>
            <a:r>
              <a:rPr lang="en-ZA" sz="2600" dirty="0"/>
              <a:t>Summarize the functions of the brain's two hemispheres and explain their relationship</a:t>
            </a:r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048000" y="1477624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ZA" sz="2000" dirty="0"/>
              <a:t>The following is an example of three questions from a practice test for Semester test 1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6775" y="2123943"/>
            <a:ext cx="357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u="sng" dirty="0">
                <a:solidFill>
                  <a:schemeClr val="accent2">
                    <a:lumMod val="75000"/>
                  </a:schemeClr>
                </a:solidFill>
              </a:rPr>
              <a:t>Practice test –Chapter 3 SECTION 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8280" y="433508"/>
            <a:ext cx="237626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21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009" y="0"/>
            <a:ext cx="708305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 rot="20297671">
            <a:off x="13910" y="1064475"/>
            <a:ext cx="4932038" cy="10207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Recreational activities - Example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56" y="274638"/>
            <a:ext cx="11809312" cy="922114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Student </a:t>
            </a:r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</a:rPr>
              <a:t>Feedback: Advantages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2155" y="1700808"/>
            <a:ext cx="9492817" cy="4967883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</a:bodyPr>
          <a:lstStyle/>
          <a:p>
            <a:r>
              <a:rPr lang="en-ZA" dirty="0"/>
              <a:t>Off-campus </a:t>
            </a:r>
            <a:r>
              <a:rPr lang="en-ZA" dirty="0" smtClean="0"/>
              <a:t>learning</a:t>
            </a:r>
            <a:endParaRPr lang="en-ZA" dirty="0"/>
          </a:p>
          <a:p>
            <a:r>
              <a:rPr lang="en-ZA" dirty="0"/>
              <a:t>Easy access to online materials – all in one place</a:t>
            </a:r>
          </a:p>
          <a:p>
            <a:r>
              <a:rPr lang="en-ZA" dirty="0"/>
              <a:t>All students have access to the same material</a:t>
            </a:r>
          </a:p>
          <a:p>
            <a:r>
              <a:rPr lang="en-ZA" dirty="0"/>
              <a:t>Students who travel far daily may decrease their travel time</a:t>
            </a:r>
          </a:p>
          <a:p>
            <a:r>
              <a:rPr lang="en-ZA" dirty="0"/>
              <a:t>Students can facilitate learning on their own time </a:t>
            </a:r>
          </a:p>
          <a:p>
            <a:r>
              <a:rPr lang="en-ZA" dirty="0"/>
              <a:t>Students can engage with one another through forums – facilitating interaction</a:t>
            </a:r>
          </a:p>
          <a:p>
            <a:r>
              <a:rPr lang="en-ZA" dirty="0"/>
              <a:t>Tutors are easily available and able to assist online </a:t>
            </a:r>
          </a:p>
          <a:p>
            <a:r>
              <a:rPr lang="en-ZA" dirty="0"/>
              <a:t>More prepared for tests and exams</a:t>
            </a:r>
          </a:p>
          <a:p>
            <a:r>
              <a:rPr lang="en-ZA" dirty="0"/>
              <a:t>Helped to understand course 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7862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16" y="274638"/>
            <a:ext cx="9036496" cy="1020762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</a:rPr>
              <a:t>Student Feedback: </a:t>
            </a:r>
            <a:r>
              <a:rPr lang="en-ZA" sz="4000" b="1" dirty="0" smtClean="0">
                <a:solidFill>
                  <a:srgbClr val="FFC000"/>
                </a:solidFill>
              </a:rPr>
              <a:t>Disadvantages</a:t>
            </a:r>
            <a:endParaRPr lang="en-ZA" sz="4000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41884" y="1772816"/>
            <a:ext cx="10585176" cy="4824536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ZA" dirty="0"/>
              <a:t>Concerns regarding Internet connection and access</a:t>
            </a:r>
          </a:p>
          <a:p>
            <a:r>
              <a:rPr lang="en-ZA" dirty="0"/>
              <a:t>Devices and equipment not readily available</a:t>
            </a:r>
          </a:p>
          <a:p>
            <a:r>
              <a:rPr lang="en-ZA" dirty="0"/>
              <a:t>Students are not trained to use the programmes</a:t>
            </a:r>
          </a:p>
          <a:p>
            <a:r>
              <a:rPr lang="en-ZA" dirty="0"/>
              <a:t>Tutors have to be trained and well equipped to facilitate online learning</a:t>
            </a:r>
          </a:p>
          <a:p>
            <a:r>
              <a:rPr lang="en-ZA" dirty="0"/>
              <a:t>Students with special needs require special devices</a:t>
            </a:r>
          </a:p>
          <a:p>
            <a:r>
              <a:rPr lang="en-ZA" dirty="0"/>
              <a:t>One </a:t>
            </a:r>
            <a:r>
              <a:rPr lang="en-ZA" dirty="0" smtClean="0"/>
              <a:t>-on- one </a:t>
            </a:r>
            <a:r>
              <a:rPr lang="en-ZA" dirty="0"/>
              <a:t>tutor interaction is missing </a:t>
            </a:r>
          </a:p>
          <a:p>
            <a:r>
              <a:rPr lang="en-ZA" dirty="0"/>
              <a:t>Difficult to communicate online </a:t>
            </a:r>
          </a:p>
          <a:p>
            <a:r>
              <a:rPr lang="en-ZA" dirty="0"/>
              <a:t>Not always aware of activities 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139" y="394835"/>
            <a:ext cx="9001000" cy="1020762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solidFill>
                  <a:srgbClr val="FFC000"/>
                </a:solidFill>
              </a:rPr>
              <a:t>STUDENT FEEDBACK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108" y="1772816"/>
            <a:ext cx="8364240" cy="63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56" y="2708920"/>
            <a:ext cx="8108205" cy="163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946" y="4509120"/>
            <a:ext cx="7920879" cy="59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9461127" cy="66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3858" y="6058657"/>
            <a:ext cx="7719437" cy="68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1099" y="136947"/>
            <a:ext cx="2592287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6573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2532781" y="676442"/>
            <a:ext cx="7123260" cy="9242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ZA" dirty="0"/>
              <a:t>Keep up to date with the work </a:t>
            </a:r>
            <a:br>
              <a:rPr lang="en-ZA" dirty="0"/>
            </a:br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body" sz="half" idx="1"/>
          </p:nvPr>
        </p:nvSpPr>
        <p:spPr>
          <a:xfrm>
            <a:off x="2532782" y="1807782"/>
            <a:ext cx="7123259" cy="4050383"/>
          </a:xfrm>
          <a:prstGeom prst="rect">
            <a:avLst/>
          </a:prstGeom>
        </p:spPr>
        <p:txBody>
          <a:bodyPr/>
          <a:lstStyle/>
          <a:p>
            <a:pPr marL="0" lvl="1" indent="0">
              <a:buNone/>
              <a:defRPr sz="2400"/>
            </a:pPr>
            <a:r>
              <a:rPr lang="af-ZA" sz="1600" dirty="0"/>
              <a:t>.</a:t>
            </a:r>
            <a:endParaRPr sz="1600" dirty="0"/>
          </a:p>
        </p:txBody>
      </p:sp>
      <p:grpSp>
        <p:nvGrpSpPr>
          <p:cNvPr id="391" name="Group 391"/>
          <p:cNvGrpSpPr/>
          <p:nvPr/>
        </p:nvGrpSpPr>
        <p:grpSpPr>
          <a:xfrm>
            <a:off x="4167736" y="3966240"/>
            <a:ext cx="7272808" cy="2016224"/>
            <a:chOff x="0" y="0"/>
            <a:chExt cx="6192689" cy="1069086"/>
          </a:xfrm>
        </p:grpSpPr>
        <p:sp>
          <p:nvSpPr>
            <p:cNvPr id="389" name="Shape 389"/>
            <p:cNvSpPr/>
            <p:nvPr/>
          </p:nvSpPr>
          <p:spPr>
            <a:xfrm>
              <a:off x="0" y="0"/>
              <a:ext cx="6192689" cy="106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0"/>
                  </a:moveTo>
                  <a:cubicBezTo>
                    <a:pt x="0" y="1303"/>
                    <a:pt x="225" y="0"/>
                    <a:pt x="502" y="0"/>
                  </a:cubicBezTo>
                  <a:lnTo>
                    <a:pt x="3600" y="0"/>
                  </a:lnTo>
                  <a:lnTo>
                    <a:pt x="21098" y="0"/>
                  </a:lnTo>
                  <a:cubicBezTo>
                    <a:pt x="21375" y="0"/>
                    <a:pt x="21600" y="1303"/>
                    <a:pt x="21600" y="2910"/>
                  </a:cubicBezTo>
                  <a:lnTo>
                    <a:pt x="21600" y="14549"/>
                  </a:lnTo>
                  <a:cubicBezTo>
                    <a:pt x="21600" y="16156"/>
                    <a:pt x="21375" y="17458"/>
                    <a:pt x="21098" y="17458"/>
                  </a:cubicBezTo>
                  <a:lnTo>
                    <a:pt x="9000" y="17458"/>
                  </a:lnTo>
                  <a:lnTo>
                    <a:pt x="3159" y="21600"/>
                  </a:lnTo>
                  <a:lnTo>
                    <a:pt x="3600" y="17458"/>
                  </a:lnTo>
                  <a:lnTo>
                    <a:pt x="502" y="17458"/>
                  </a:lnTo>
                  <a:cubicBezTo>
                    <a:pt x="225" y="17458"/>
                    <a:pt x="0" y="16156"/>
                    <a:pt x="0" y="14549"/>
                  </a:cubicBezTo>
                  <a:lnTo>
                    <a:pt x="0" y="14549"/>
                  </a:lnTo>
                  <a:lnTo>
                    <a:pt x="0" y="10184"/>
                  </a:lnTo>
                  <a:close/>
                </a:path>
              </a:pathLst>
            </a:custGeom>
            <a:solidFill>
              <a:srgbClr val="99FF66"/>
            </a:solidFill>
            <a:ln w="12700" cap="rnd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799"/>
            </a:p>
          </p:txBody>
        </p:sp>
        <p:sp>
          <p:nvSpPr>
            <p:cNvPr id="390" name="Shape 390"/>
            <p:cNvSpPr/>
            <p:nvPr/>
          </p:nvSpPr>
          <p:spPr>
            <a:xfrm>
              <a:off x="42182" y="109013"/>
              <a:ext cx="6108325" cy="646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07" tIns="45707" rIns="45707" bIns="45707" numCol="1" anchor="ctr">
              <a:spAutoFit/>
            </a:bodyPr>
            <a:lstStyle>
              <a:lvl1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799"/>
                <a:t>“If I miss a class, it helps me to revise what I’ve missed”</a:t>
              </a:r>
            </a:p>
          </p:txBody>
        </p:sp>
      </p:grpSp>
      <p:grpSp>
        <p:nvGrpSpPr>
          <p:cNvPr id="7" name="Group 391"/>
          <p:cNvGrpSpPr/>
          <p:nvPr/>
        </p:nvGrpSpPr>
        <p:grpSpPr>
          <a:xfrm>
            <a:off x="981844" y="1914783"/>
            <a:ext cx="7272808" cy="1730241"/>
            <a:chOff x="0" y="0"/>
            <a:chExt cx="6192689" cy="1069086"/>
          </a:xfrm>
        </p:grpSpPr>
        <p:sp>
          <p:nvSpPr>
            <p:cNvPr id="8" name="Shape 389"/>
            <p:cNvSpPr/>
            <p:nvPr/>
          </p:nvSpPr>
          <p:spPr>
            <a:xfrm>
              <a:off x="0" y="0"/>
              <a:ext cx="6192689" cy="106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0"/>
                  </a:moveTo>
                  <a:cubicBezTo>
                    <a:pt x="0" y="1303"/>
                    <a:pt x="225" y="0"/>
                    <a:pt x="502" y="0"/>
                  </a:cubicBezTo>
                  <a:lnTo>
                    <a:pt x="3600" y="0"/>
                  </a:lnTo>
                  <a:lnTo>
                    <a:pt x="21098" y="0"/>
                  </a:lnTo>
                  <a:cubicBezTo>
                    <a:pt x="21375" y="0"/>
                    <a:pt x="21600" y="1303"/>
                    <a:pt x="21600" y="2910"/>
                  </a:cubicBezTo>
                  <a:lnTo>
                    <a:pt x="21600" y="14549"/>
                  </a:lnTo>
                  <a:cubicBezTo>
                    <a:pt x="21600" y="16156"/>
                    <a:pt x="21375" y="17458"/>
                    <a:pt x="21098" y="17458"/>
                  </a:cubicBezTo>
                  <a:lnTo>
                    <a:pt x="9000" y="17458"/>
                  </a:lnTo>
                  <a:lnTo>
                    <a:pt x="3159" y="21600"/>
                  </a:lnTo>
                  <a:lnTo>
                    <a:pt x="3600" y="17458"/>
                  </a:lnTo>
                  <a:lnTo>
                    <a:pt x="502" y="17458"/>
                  </a:lnTo>
                  <a:cubicBezTo>
                    <a:pt x="225" y="17458"/>
                    <a:pt x="0" y="16156"/>
                    <a:pt x="0" y="14549"/>
                  </a:cubicBezTo>
                  <a:lnTo>
                    <a:pt x="0" y="14549"/>
                  </a:lnTo>
                  <a:lnTo>
                    <a:pt x="0" y="10184"/>
                  </a:lnTo>
                  <a:close/>
                </a:path>
              </a:pathLst>
            </a:custGeom>
            <a:solidFill>
              <a:srgbClr val="99FF66"/>
            </a:solidFill>
            <a:ln w="12700" cap="rnd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799"/>
            </a:p>
          </p:txBody>
        </p:sp>
        <p:sp>
          <p:nvSpPr>
            <p:cNvPr id="9" name="Shape 390"/>
            <p:cNvSpPr/>
            <p:nvPr/>
          </p:nvSpPr>
          <p:spPr>
            <a:xfrm>
              <a:off x="42182" y="334172"/>
              <a:ext cx="6108325" cy="195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07" tIns="45707" rIns="45707" bIns="45707" numCol="1" anchor="ctr">
              <a:spAutoFit/>
            </a:bodyPr>
            <a:lstStyle>
              <a:lvl1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799" dirty="0"/>
                <a:t>“I</a:t>
              </a:r>
              <a:r>
                <a:rPr lang="en-ZA" sz="1799" dirty="0"/>
                <a:t>t’s convenient </a:t>
              </a:r>
              <a:r>
                <a:rPr sz="1799" dirty="0"/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87310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xfrm>
            <a:off x="2532781" y="676442"/>
            <a:ext cx="7123260" cy="9242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/>
              <a:t>Preparation for next class</a:t>
            </a:r>
            <a:br>
              <a:rPr lang="en-GB" dirty="0"/>
            </a:br>
            <a:endParaRPr dirty="0"/>
          </a:p>
        </p:txBody>
      </p:sp>
      <p:sp>
        <p:nvSpPr>
          <p:cNvPr id="394" name="Shape 394"/>
          <p:cNvSpPr>
            <a:spLocks noGrp="1"/>
          </p:cNvSpPr>
          <p:nvPr>
            <p:ph type="body" sz="half" idx="1"/>
          </p:nvPr>
        </p:nvSpPr>
        <p:spPr>
          <a:xfrm>
            <a:off x="2532782" y="1807782"/>
            <a:ext cx="7123259" cy="405038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marL="0" indent="0">
              <a:buNone/>
            </a:pPr>
            <a:r>
              <a:rPr lang="af-ZA" dirty="0"/>
              <a:t>.</a:t>
            </a:r>
            <a:endParaRPr dirty="0"/>
          </a:p>
        </p:txBody>
      </p:sp>
      <p:grpSp>
        <p:nvGrpSpPr>
          <p:cNvPr id="397" name="Group 397"/>
          <p:cNvGrpSpPr/>
          <p:nvPr/>
        </p:nvGrpSpPr>
        <p:grpSpPr>
          <a:xfrm>
            <a:off x="621804" y="3899583"/>
            <a:ext cx="6984776" cy="2153300"/>
            <a:chOff x="0" y="0"/>
            <a:chExt cx="6192689" cy="1514538"/>
          </a:xfrm>
        </p:grpSpPr>
        <p:sp>
          <p:nvSpPr>
            <p:cNvPr id="395" name="Shape 395"/>
            <p:cNvSpPr/>
            <p:nvPr/>
          </p:nvSpPr>
          <p:spPr>
            <a:xfrm>
              <a:off x="0" y="0"/>
              <a:ext cx="6192689" cy="151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0"/>
                  </a:moveTo>
                  <a:cubicBezTo>
                    <a:pt x="0" y="1303"/>
                    <a:pt x="319" y="0"/>
                    <a:pt x="712" y="0"/>
                  </a:cubicBezTo>
                  <a:lnTo>
                    <a:pt x="3600" y="0"/>
                  </a:lnTo>
                  <a:lnTo>
                    <a:pt x="20888" y="0"/>
                  </a:lnTo>
                  <a:cubicBezTo>
                    <a:pt x="21281" y="0"/>
                    <a:pt x="21600" y="1303"/>
                    <a:pt x="21600" y="2910"/>
                  </a:cubicBezTo>
                  <a:lnTo>
                    <a:pt x="21600" y="14549"/>
                  </a:lnTo>
                  <a:cubicBezTo>
                    <a:pt x="21600" y="16156"/>
                    <a:pt x="21281" y="17458"/>
                    <a:pt x="20888" y="17458"/>
                  </a:cubicBezTo>
                  <a:lnTo>
                    <a:pt x="9000" y="17458"/>
                  </a:lnTo>
                  <a:lnTo>
                    <a:pt x="3159" y="21600"/>
                  </a:lnTo>
                  <a:lnTo>
                    <a:pt x="3600" y="17458"/>
                  </a:lnTo>
                  <a:lnTo>
                    <a:pt x="712" y="17458"/>
                  </a:lnTo>
                  <a:cubicBezTo>
                    <a:pt x="319" y="17458"/>
                    <a:pt x="0" y="16156"/>
                    <a:pt x="0" y="14549"/>
                  </a:cubicBezTo>
                  <a:lnTo>
                    <a:pt x="0" y="14549"/>
                  </a:lnTo>
                  <a:lnTo>
                    <a:pt x="0" y="10184"/>
                  </a:lnTo>
                  <a:close/>
                </a:path>
              </a:pathLst>
            </a:custGeom>
            <a:solidFill>
              <a:srgbClr val="99FF66"/>
            </a:solidFill>
            <a:ln w="12700" cap="rnd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799"/>
            </a:p>
          </p:txBody>
        </p:sp>
        <p:sp>
          <p:nvSpPr>
            <p:cNvPr id="396" name="Shape 396"/>
            <p:cNvSpPr/>
            <p:nvPr/>
          </p:nvSpPr>
          <p:spPr>
            <a:xfrm>
              <a:off x="59757" y="384868"/>
              <a:ext cx="6073175" cy="454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07" tIns="45707" rIns="45707" bIns="45707" numCol="1" anchor="ctr">
              <a:spAutoFit/>
            </a:bodyPr>
            <a:lstStyle>
              <a:lvl1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799" dirty="0"/>
                <a:t>“I tend to keep </a:t>
              </a:r>
              <a:r>
                <a:rPr sz="1799" dirty="0" smtClean="0"/>
                <a:t>up </a:t>
              </a:r>
              <a:r>
                <a:rPr lang="en-ZA" sz="1799" dirty="0" smtClean="0"/>
                <a:t>more </a:t>
              </a:r>
              <a:r>
                <a:rPr sz="1799" dirty="0" smtClean="0"/>
                <a:t>with </a:t>
              </a:r>
              <a:r>
                <a:rPr sz="1799" dirty="0"/>
                <a:t>the work than I did before the Learning communities”</a:t>
              </a:r>
            </a:p>
          </p:txBody>
        </p:sp>
      </p:grpSp>
      <p:sp>
        <p:nvSpPr>
          <p:cNvPr id="7" name="Shape 395"/>
          <p:cNvSpPr/>
          <p:nvPr/>
        </p:nvSpPr>
        <p:spPr>
          <a:xfrm>
            <a:off x="4582244" y="1746283"/>
            <a:ext cx="4824536" cy="175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910"/>
                </a:moveTo>
                <a:cubicBezTo>
                  <a:pt x="0" y="1303"/>
                  <a:pt x="319" y="0"/>
                  <a:pt x="712" y="0"/>
                </a:cubicBezTo>
                <a:lnTo>
                  <a:pt x="3600" y="0"/>
                </a:lnTo>
                <a:lnTo>
                  <a:pt x="20888" y="0"/>
                </a:lnTo>
                <a:cubicBezTo>
                  <a:pt x="21281" y="0"/>
                  <a:pt x="21600" y="1303"/>
                  <a:pt x="21600" y="2910"/>
                </a:cubicBezTo>
                <a:lnTo>
                  <a:pt x="21600" y="14549"/>
                </a:lnTo>
                <a:cubicBezTo>
                  <a:pt x="21600" y="16156"/>
                  <a:pt x="21281" y="17458"/>
                  <a:pt x="20888" y="17458"/>
                </a:cubicBezTo>
                <a:lnTo>
                  <a:pt x="9000" y="17458"/>
                </a:lnTo>
                <a:lnTo>
                  <a:pt x="3159" y="21600"/>
                </a:lnTo>
                <a:lnTo>
                  <a:pt x="3600" y="17458"/>
                </a:lnTo>
                <a:lnTo>
                  <a:pt x="712" y="17458"/>
                </a:lnTo>
                <a:cubicBezTo>
                  <a:pt x="319" y="17458"/>
                  <a:pt x="0" y="16156"/>
                  <a:pt x="0" y="14549"/>
                </a:cubicBezTo>
                <a:lnTo>
                  <a:pt x="0" y="14549"/>
                </a:lnTo>
                <a:lnTo>
                  <a:pt x="0" y="10184"/>
                </a:lnTo>
                <a:close/>
              </a:path>
            </a:pathLst>
          </a:custGeom>
          <a:solidFill>
            <a:srgbClr val="99FF66"/>
          </a:solidFill>
          <a:ln w="12700" cap="rnd">
            <a:solidFill>
              <a:srgbClr val="96874A"/>
            </a:solidFill>
            <a:prstDash val="solid"/>
            <a:round/>
          </a:ln>
          <a:effectLst/>
        </p:spPr>
        <p:txBody>
          <a:bodyPr wrap="square" lIns="45707" tIns="45707" rIns="45707" bIns="45707" numCol="1" anchor="ctr">
            <a:noAutofit/>
          </a:bodyPr>
          <a:lstStyle/>
          <a:p>
            <a:pPr algn="ctr"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9"/>
          </a:p>
        </p:txBody>
      </p:sp>
      <p:sp>
        <p:nvSpPr>
          <p:cNvPr id="2" name="TextBox 1"/>
          <p:cNvSpPr txBox="1"/>
          <p:nvPr/>
        </p:nvSpPr>
        <p:spPr>
          <a:xfrm>
            <a:off x="5158308" y="2204864"/>
            <a:ext cx="35283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ZA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“It helps me to assess myself”</a:t>
            </a:r>
          </a:p>
        </p:txBody>
      </p:sp>
    </p:spTree>
    <p:extLst>
      <p:ext uri="{BB962C8B-B14F-4D97-AF65-F5344CB8AC3E}">
        <p14:creationId xmlns:p14="http://schemas.microsoft.com/office/powerpoint/2010/main" xmlns="" val="3059973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1485900" y="339779"/>
            <a:ext cx="8217115" cy="9938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D34817"/>
                </a:solidFill>
              </a:defRPr>
            </a:lvl1pPr>
          </a:lstStyle>
          <a:p>
            <a:r>
              <a:rPr sz="4400" dirty="0">
                <a:solidFill>
                  <a:schemeClr val="accent2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xfrm>
            <a:off x="1269876" y="1658448"/>
            <a:ext cx="9287963" cy="48668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800" dirty="0"/>
              <a:t>What is a learning community?</a:t>
            </a:r>
            <a:endParaRPr lang="af-ZA" sz="2800" dirty="0"/>
          </a:p>
          <a:p>
            <a:pPr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800" dirty="0"/>
              <a:t>Purpose</a:t>
            </a:r>
            <a:r>
              <a:rPr lang="en-ZA" sz="2800" dirty="0"/>
              <a:t> of learning communities</a:t>
            </a:r>
          </a:p>
          <a:p>
            <a:pPr lvl="1"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ZA" sz="2400" dirty="0" smtClean="0"/>
              <a:t>H</a:t>
            </a:r>
            <a:r>
              <a:rPr sz="2400" dirty="0" err="1" smtClean="0"/>
              <a:t>ybrid</a:t>
            </a:r>
            <a:r>
              <a:rPr sz="2400" dirty="0" smtClean="0"/>
              <a:t> learning</a:t>
            </a:r>
            <a:r>
              <a:rPr lang="en-ZA" sz="2400" dirty="0" smtClean="0"/>
              <a:t>: </a:t>
            </a:r>
            <a:r>
              <a:rPr lang="en-ZA" sz="2400" dirty="0" smtClean="0"/>
              <a:t>The </a:t>
            </a:r>
            <a:r>
              <a:rPr lang="en-ZA" sz="2400" dirty="0"/>
              <a:t>“millennials” </a:t>
            </a:r>
            <a:endParaRPr lang="af-ZA" sz="2400" dirty="0"/>
          </a:p>
          <a:p>
            <a:pPr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ZA" sz="2800" dirty="0"/>
              <a:t>L</a:t>
            </a:r>
            <a:r>
              <a:rPr sz="2800" dirty="0"/>
              <a:t>earning community </a:t>
            </a:r>
            <a:r>
              <a:rPr lang="en-ZA" sz="2800" dirty="0"/>
              <a:t>activities</a:t>
            </a:r>
          </a:p>
          <a:p>
            <a:pPr lvl="1"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ZA" sz="2400" dirty="0"/>
              <a:t>The value of learning communities</a:t>
            </a:r>
          </a:p>
          <a:p>
            <a:pPr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ZA" sz="2800" dirty="0"/>
              <a:t>Student </a:t>
            </a:r>
            <a:r>
              <a:rPr sz="2800" dirty="0"/>
              <a:t>feedback: </a:t>
            </a:r>
            <a:endParaRPr lang="en-ZA" sz="2800" dirty="0"/>
          </a:p>
          <a:p>
            <a:pPr lvl="1"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 dirty="0"/>
              <a:t>Advantages, disadvantages and suggestions</a:t>
            </a:r>
            <a:endParaRPr lang="af-ZA" sz="2400" dirty="0"/>
          </a:p>
          <a:p>
            <a:pPr>
              <a:lnSpc>
                <a:spcPct val="100000"/>
              </a:lnSpc>
              <a:defRPr sz="2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ZA" sz="2800" dirty="0"/>
              <a:t>The </a:t>
            </a:r>
            <a:r>
              <a:rPr sz="2800" dirty="0"/>
              <a:t>future of learning communities </a:t>
            </a:r>
            <a:endParaRPr lang="en-ZA" sz="2800" dirty="0"/>
          </a:p>
        </p:txBody>
      </p:sp>
      <p:pic>
        <p:nvPicPr>
          <p:cNvPr id="448" name="image8.jpg" descr="Image result for community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654393">
            <a:off x="7609128" y="1181780"/>
            <a:ext cx="3903648" cy="26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64292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2532781" y="676442"/>
            <a:ext cx="7123260" cy="9242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/>
              <a:t>Test preparation </a:t>
            </a:r>
            <a:r>
              <a:rPr lang="en-GB" sz="2000" dirty="0"/>
              <a:t/>
            </a:r>
            <a:br>
              <a:rPr lang="en-GB" sz="2000" dirty="0"/>
            </a:br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half" idx="1"/>
          </p:nvPr>
        </p:nvSpPr>
        <p:spPr>
          <a:xfrm>
            <a:off x="2532782" y="1807782"/>
            <a:ext cx="7123259" cy="4050383"/>
          </a:xfrm>
          <a:prstGeom prst="rect">
            <a:avLst/>
          </a:prstGeom>
        </p:spPr>
        <p:txBody>
          <a:bodyPr/>
          <a:lstStyle/>
          <a:p>
            <a:pPr marL="342797" lvl="1" indent="-342797">
              <a:defRPr sz="2400"/>
            </a:pPr>
            <a:r>
              <a:rPr lang="af-ZA" sz="1600" dirty="0"/>
              <a:t>.</a:t>
            </a:r>
            <a:endParaRPr sz="1600" dirty="0"/>
          </a:p>
        </p:txBody>
      </p:sp>
      <p:grpSp>
        <p:nvGrpSpPr>
          <p:cNvPr id="403" name="Group 403"/>
          <p:cNvGrpSpPr/>
          <p:nvPr/>
        </p:nvGrpSpPr>
        <p:grpSpPr>
          <a:xfrm>
            <a:off x="1557908" y="1893005"/>
            <a:ext cx="6661897" cy="1626447"/>
            <a:chOff x="-2275836" y="-425530"/>
            <a:chExt cx="6192689" cy="1069086"/>
          </a:xfrm>
        </p:grpSpPr>
        <p:sp>
          <p:nvSpPr>
            <p:cNvPr id="401" name="Shape 401"/>
            <p:cNvSpPr/>
            <p:nvPr/>
          </p:nvSpPr>
          <p:spPr>
            <a:xfrm>
              <a:off x="-2275836" y="-425530"/>
              <a:ext cx="6192689" cy="106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0"/>
                  </a:moveTo>
                  <a:cubicBezTo>
                    <a:pt x="0" y="1303"/>
                    <a:pt x="225" y="0"/>
                    <a:pt x="502" y="0"/>
                  </a:cubicBezTo>
                  <a:lnTo>
                    <a:pt x="3600" y="0"/>
                  </a:lnTo>
                  <a:lnTo>
                    <a:pt x="21098" y="0"/>
                  </a:lnTo>
                  <a:cubicBezTo>
                    <a:pt x="21375" y="0"/>
                    <a:pt x="21600" y="1303"/>
                    <a:pt x="21600" y="2910"/>
                  </a:cubicBezTo>
                  <a:lnTo>
                    <a:pt x="21600" y="14549"/>
                  </a:lnTo>
                  <a:cubicBezTo>
                    <a:pt x="21600" y="16156"/>
                    <a:pt x="21375" y="17458"/>
                    <a:pt x="21098" y="17458"/>
                  </a:cubicBezTo>
                  <a:lnTo>
                    <a:pt x="9000" y="17458"/>
                  </a:lnTo>
                  <a:lnTo>
                    <a:pt x="3159" y="21600"/>
                  </a:lnTo>
                  <a:lnTo>
                    <a:pt x="3600" y="17458"/>
                  </a:lnTo>
                  <a:lnTo>
                    <a:pt x="502" y="17458"/>
                  </a:lnTo>
                  <a:cubicBezTo>
                    <a:pt x="225" y="17458"/>
                    <a:pt x="0" y="16156"/>
                    <a:pt x="0" y="14549"/>
                  </a:cubicBezTo>
                  <a:lnTo>
                    <a:pt x="0" y="14549"/>
                  </a:lnTo>
                  <a:lnTo>
                    <a:pt x="0" y="10184"/>
                  </a:lnTo>
                  <a:close/>
                </a:path>
              </a:pathLst>
            </a:custGeom>
            <a:solidFill>
              <a:srgbClr val="99FF66"/>
            </a:solidFill>
            <a:ln w="12700" cap="rnd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799"/>
            </a:p>
          </p:txBody>
        </p:sp>
        <p:sp>
          <p:nvSpPr>
            <p:cNvPr id="402" name="Shape 402"/>
            <p:cNvSpPr/>
            <p:nvPr/>
          </p:nvSpPr>
          <p:spPr>
            <a:xfrm>
              <a:off x="-2191472" y="-267873"/>
              <a:ext cx="6108325" cy="646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07" tIns="45707" rIns="45707" bIns="45707" numCol="1" anchor="ctr">
              <a:spAutoFit/>
            </a:bodyPr>
            <a:lstStyle>
              <a:lvl1pPr algn="ctr">
                <a:defRPr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799" dirty="0"/>
                <a:t>“Learning communities help me to prepare for tests and to have an idea what to expect for the test”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4015" y="3645024"/>
            <a:ext cx="554461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9694812" y="1893005"/>
            <a:ext cx="1872208" cy="1896035"/>
          </a:xfrm>
          <a:prstGeom prst="cloudCallou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Fun &amp; interesting videos</a:t>
            </a:r>
          </a:p>
        </p:txBody>
      </p:sp>
    </p:spTree>
    <p:extLst>
      <p:ext uri="{BB962C8B-B14F-4D97-AF65-F5344CB8AC3E}">
        <p14:creationId xmlns:p14="http://schemas.microsoft.com/office/powerpoint/2010/main" xmlns="" val="1816494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b="1" dirty="0"/>
              <a:t>Student feedback matters…</a:t>
            </a:r>
          </a:p>
        </p:txBody>
      </p:sp>
      <p:pic>
        <p:nvPicPr>
          <p:cNvPr id="4" name="Juli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08225" y="1905000"/>
            <a:ext cx="7573963" cy="4267200"/>
          </a:xfrm>
        </p:spPr>
      </p:pic>
    </p:spTree>
    <p:extLst>
      <p:ext uri="{BB962C8B-B14F-4D97-AF65-F5344CB8AC3E}">
        <p14:creationId xmlns:p14="http://schemas.microsoft.com/office/powerpoint/2010/main" xmlns="" val="418994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08225" y="1905000"/>
            <a:ext cx="7573963" cy="4267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b="1" dirty="0"/>
              <a:t>Student feedback matters…</a:t>
            </a:r>
          </a:p>
        </p:txBody>
      </p:sp>
    </p:spTree>
    <p:extLst>
      <p:ext uri="{BB962C8B-B14F-4D97-AF65-F5344CB8AC3E}">
        <p14:creationId xmlns:p14="http://schemas.microsoft.com/office/powerpoint/2010/main" xmlns="" val="194498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b="1" dirty="0">
                <a:solidFill>
                  <a:srgbClr val="FFC000"/>
                </a:solidFill>
              </a:rPr>
              <a:t>Tutor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800" dirty="0"/>
              <a:t>Learning communities serve to guide tutorials</a:t>
            </a:r>
          </a:p>
          <a:p>
            <a:pPr>
              <a:lnSpc>
                <a:spcPct val="150000"/>
              </a:lnSpc>
            </a:pPr>
            <a:r>
              <a:rPr lang="en-ZA" sz="2800" dirty="0"/>
              <a:t>Help tutors assess strengths and weaknesses of the students regarding the content</a:t>
            </a:r>
          </a:p>
          <a:p>
            <a:pPr>
              <a:lnSpc>
                <a:spcPct val="150000"/>
              </a:lnSpc>
            </a:pPr>
            <a:r>
              <a:rPr lang="en-ZA" sz="2800" dirty="0"/>
              <a:t>Help address problem areas </a:t>
            </a:r>
          </a:p>
        </p:txBody>
      </p:sp>
    </p:spTree>
    <p:extLst>
      <p:ext uri="{BB962C8B-B14F-4D97-AF65-F5344CB8AC3E}">
        <p14:creationId xmlns:p14="http://schemas.microsoft.com/office/powerpoint/2010/main" xmlns="" val="132871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48680"/>
            <a:ext cx="9143998" cy="123678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Suggestions…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28" y="1772816"/>
            <a:ext cx="10657184" cy="48965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dirty="0"/>
              <a:t>1) Using the assignments for mark purposes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dirty="0"/>
              <a:t> 2) Students receive a training session on how to make use of </a:t>
            </a:r>
            <a:r>
              <a:rPr lang="en-ZA" dirty="0" smtClean="0"/>
              <a:t>the system </a:t>
            </a:r>
            <a:endParaRPr lang="en-ZA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dirty="0"/>
              <a:t>3) Reminding students of the activities during tutorials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dirty="0"/>
              <a:t>4) Emphasising the importance of </a:t>
            </a:r>
            <a:r>
              <a:rPr lang="en-ZA" b="1" dirty="0">
                <a:solidFill>
                  <a:srgbClr val="FFC000"/>
                </a:solidFill>
              </a:rPr>
              <a:t>tutorials</a:t>
            </a:r>
            <a:r>
              <a:rPr lang="en-ZA" dirty="0"/>
              <a:t> – learning communities are a </a:t>
            </a:r>
            <a:r>
              <a:rPr lang="en-ZA" dirty="0" smtClean="0"/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dirty="0" smtClean="0"/>
              <a:t> </a:t>
            </a:r>
            <a:r>
              <a:rPr lang="en-ZA" dirty="0" smtClean="0"/>
              <a:t>    </a:t>
            </a:r>
            <a:r>
              <a:rPr lang="en-ZA" dirty="0" smtClean="0"/>
              <a:t>supplement </a:t>
            </a:r>
            <a:r>
              <a:rPr lang="en-ZA" dirty="0"/>
              <a:t>of tutorials </a:t>
            </a:r>
            <a:r>
              <a:rPr lang="en-ZA" u="sng" dirty="0"/>
              <a:t>not a replacement</a:t>
            </a:r>
          </a:p>
          <a:p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3835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THE FUTURE OF LEARNING 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Make content </a:t>
            </a:r>
            <a:r>
              <a:rPr lang="en-ZA" sz="2800" b="1" dirty="0">
                <a:solidFill>
                  <a:srgbClr val="FFC000"/>
                </a:solidFill>
              </a:rPr>
              <a:t>easily accessible </a:t>
            </a:r>
            <a:r>
              <a:rPr lang="en-ZA" dirty="0"/>
              <a:t>to everyone</a:t>
            </a:r>
          </a:p>
          <a:p>
            <a:r>
              <a:rPr lang="en-ZA" dirty="0"/>
              <a:t>Link it with online platforms </a:t>
            </a:r>
            <a:r>
              <a:rPr lang="en-ZA" sz="2800" b="1" i="1" dirty="0" err="1">
                <a:solidFill>
                  <a:srgbClr val="FFC000"/>
                </a:solidFill>
              </a:rPr>
              <a:t>Aplia</a:t>
            </a:r>
            <a:r>
              <a:rPr lang="en-ZA" dirty="0"/>
              <a:t> </a:t>
            </a:r>
            <a:r>
              <a:rPr lang="en-ZA" dirty="0" smtClean="0"/>
              <a:t>and </a:t>
            </a:r>
            <a:r>
              <a:rPr lang="en-ZA" sz="2800" b="1" i="1" dirty="0" smtClean="0">
                <a:solidFill>
                  <a:srgbClr val="FFC000"/>
                </a:solidFill>
              </a:rPr>
              <a:t>Connect</a:t>
            </a:r>
            <a:endParaRPr lang="en-ZA" b="1" i="1" dirty="0">
              <a:solidFill>
                <a:srgbClr val="FFC000"/>
              </a:solidFill>
            </a:endParaRPr>
          </a:p>
          <a:p>
            <a:r>
              <a:rPr lang="en-ZA" dirty="0"/>
              <a:t>Train tutors extensively in </a:t>
            </a:r>
            <a:r>
              <a:rPr lang="en-ZA" dirty="0">
                <a:solidFill>
                  <a:srgbClr val="FFC000"/>
                </a:solidFill>
              </a:rPr>
              <a:t>E</a:t>
            </a:r>
            <a:r>
              <a:rPr lang="en-ZA" sz="2800" b="1" dirty="0">
                <a:solidFill>
                  <a:srgbClr val="FFC000"/>
                </a:solidFill>
              </a:rPr>
              <a:t>-learning</a:t>
            </a:r>
            <a:r>
              <a:rPr lang="en-ZA" dirty="0"/>
              <a:t> to manage online platforms</a:t>
            </a:r>
          </a:p>
          <a:p>
            <a:endParaRPr lang="en-ZA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8108" y="3789040"/>
            <a:ext cx="5243014" cy="272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5096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9876" y="1988840"/>
            <a:ext cx="10332638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4400" dirty="0">
                <a:latin typeface="Britannic Bold" panose="020B0903060703020204" pitchFamily="34" charset="0"/>
              </a:rPr>
              <a:t>“If they can’t learn the way we teach,</a:t>
            </a:r>
          </a:p>
          <a:p>
            <a:pPr marL="0" indent="0" algn="ctr">
              <a:buNone/>
            </a:pPr>
            <a:r>
              <a:rPr lang="en-ZA" sz="4400" dirty="0">
                <a:latin typeface="Britannic Bold" panose="020B0903060703020204" pitchFamily="34" charset="0"/>
              </a:rPr>
              <a:t> maybe </a:t>
            </a:r>
          </a:p>
          <a:p>
            <a:pPr marL="0" indent="0" algn="ctr">
              <a:buNone/>
            </a:pPr>
            <a:r>
              <a:rPr lang="en-ZA" sz="4400" dirty="0">
                <a:latin typeface="Britannic Bold" panose="020B0903060703020204" pitchFamily="34" charset="0"/>
              </a:rPr>
              <a:t>we should teach the way they learn”</a:t>
            </a:r>
          </a:p>
          <a:p>
            <a:pPr marL="0" indent="0" algn="ctr">
              <a:buNone/>
            </a:pPr>
            <a:r>
              <a:rPr lang="en-ZA" dirty="0">
                <a:latin typeface="Bodoni MT" panose="02070603080606020203" pitchFamily="18" charset="0"/>
              </a:rPr>
              <a:t>~Ignacio Estrada~</a:t>
            </a:r>
            <a:endParaRPr lang="en-ZA" sz="2000" dirty="0">
              <a:latin typeface="Bodoni MT" panose="020706030806060202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2671" y="332656"/>
            <a:ext cx="357662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25649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6000" dirty="0">
                <a:solidFill>
                  <a:srgbClr val="FFC000"/>
                </a:solidFill>
                <a:effectLst>
                  <a:outerShdw blurRad="76200" dist="76200" dir="5400000" sx="104000" sy="104000" rotWithShape="0">
                    <a:schemeClr val="tx1">
                      <a:alpha val="85000"/>
                    </a:schemeClr>
                  </a:outerShdw>
                </a:effectLst>
              </a:rPr>
              <a:t>Tutor team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9335" y="1905000"/>
            <a:ext cx="7310155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98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292100" prst="artDeco"/>
          </a:sp3d>
        </p:spPr>
      </p:pic>
    </p:spTree>
    <p:extLst>
      <p:ext uri="{BB962C8B-B14F-4D97-AF65-F5344CB8AC3E}">
        <p14:creationId xmlns:p14="http://schemas.microsoft.com/office/powerpoint/2010/main" xmlns="" val="34430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50196" y="4484187"/>
            <a:ext cx="3684022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Questions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1144" y="836712"/>
            <a:ext cx="17621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087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216" y="1767548"/>
            <a:ext cx="3916414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638028" y="584557"/>
            <a:ext cx="8516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a learning community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0468" y="2439509"/>
            <a:ext cx="5832648" cy="3816429"/>
          </a:xfrm>
          <a:prstGeom prst="rect">
            <a:avLst/>
          </a:prstGeom>
          <a:noFill/>
          <a:ln w="28575" cmpd="sng">
            <a:solidFill>
              <a:schemeClr val="tx1">
                <a:alpha val="37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C000"/>
                </a:solidFill>
              </a:rPr>
              <a:t>Learning </a:t>
            </a:r>
            <a:r>
              <a:rPr lang="en-ZA" sz="2400" b="1" dirty="0" smtClean="0">
                <a:solidFill>
                  <a:srgbClr val="FFC000"/>
                </a:solidFill>
              </a:rPr>
              <a:t>communities:</a:t>
            </a:r>
            <a:endParaRPr lang="en-ZA" sz="2400" b="1" dirty="0">
              <a:solidFill>
                <a:srgbClr val="FFC000"/>
              </a:solidFill>
            </a:endParaRPr>
          </a:p>
          <a:p>
            <a:pPr algn="ctr"/>
            <a:r>
              <a:rPr lang="en-ZA" sz="2400" dirty="0"/>
              <a:t>Small groups of students </a:t>
            </a:r>
          </a:p>
          <a:p>
            <a:pPr algn="ctr"/>
            <a:r>
              <a:rPr lang="en-ZA" sz="2400" dirty="0"/>
              <a:t> sharing a few modules or courses; academic goals, career options and tutorial classes</a:t>
            </a:r>
          </a:p>
          <a:p>
            <a:pPr algn="ctr"/>
            <a:endParaRPr lang="en-ZA" sz="1200" dirty="0"/>
          </a:p>
          <a:p>
            <a:pPr algn="ctr"/>
            <a:r>
              <a:rPr lang="en-ZA" sz="2400" dirty="0"/>
              <a:t>Collaboration between lecturers and tutors to </a:t>
            </a:r>
            <a:r>
              <a:rPr lang="en-ZA" sz="2400" dirty="0">
                <a:solidFill>
                  <a:srgbClr val="FFC000"/>
                </a:solidFill>
              </a:rPr>
              <a:t>facilitate learning</a:t>
            </a:r>
          </a:p>
          <a:p>
            <a:pPr algn="ctr"/>
            <a:endParaRPr lang="en-ZA" sz="1200" dirty="0"/>
          </a:p>
          <a:p>
            <a:pPr algn="ctr"/>
            <a:r>
              <a:rPr lang="en-ZA" sz="2400" dirty="0"/>
              <a:t>Students can learn from each other and support each other beyond a classroom setting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10835895" y="3995528"/>
            <a:ext cx="19898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FFC000"/>
                </a:solidFill>
              </a:rPr>
              <a:t>Participation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608962" y="3858359"/>
            <a:ext cx="14561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00B050"/>
                </a:solidFill>
              </a:rPr>
              <a:t>Resource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5365" y="6312447"/>
            <a:ext cx="15121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9148C8"/>
                </a:solidFill>
              </a:rPr>
              <a:t>Learning</a:t>
            </a:r>
          </a:p>
        </p:txBody>
      </p:sp>
      <p:sp>
        <p:nvSpPr>
          <p:cNvPr id="10" name="TextBox 9"/>
          <p:cNvSpPr txBox="1"/>
          <p:nvPr/>
        </p:nvSpPr>
        <p:spPr>
          <a:xfrm rot="20209702">
            <a:off x="4821608" y="2000291"/>
            <a:ext cx="16577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CC0099"/>
                </a:solidFill>
              </a:rPr>
              <a:t>Experience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111" y="6379718"/>
            <a:ext cx="14053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/>
              <a:t>Cohesion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4734" y="1890997"/>
            <a:ext cx="10441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0070C0"/>
                </a:solidFill>
              </a:rPr>
              <a:t>Goals</a:t>
            </a:r>
          </a:p>
        </p:txBody>
      </p:sp>
      <p:sp>
        <p:nvSpPr>
          <p:cNvPr id="13" name="TextBox 12"/>
          <p:cNvSpPr txBox="1"/>
          <p:nvPr/>
        </p:nvSpPr>
        <p:spPr>
          <a:xfrm rot="1151947">
            <a:off x="10835043" y="1934328"/>
            <a:ext cx="12961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FF0000"/>
                </a:solidFill>
              </a:rPr>
              <a:t>Support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8944" y="6312447"/>
            <a:ext cx="154988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400" b="1" dirty="0">
                <a:solidFill>
                  <a:srgbClr val="F05B20"/>
                </a:solidFill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8984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940" y="332656"/>
            <a:ext cx="10585176" cy="1020762"/>
          </a:xfrm>
        </p:spPr>
        <p:txBody>
          <a:bodyPr>
            <a:noAutofit/>
          </a:bodyPr>
          <a:lstStyle/>
          <a:p>
            <a:r>
              <a:rPr lang="en-ZA" sz="3600" b="1" dirty="0">
                <a:solidFill>
                  <a:schemeClr val="accent2">
                    <a:lumMod val="75000"/>
                  </a:schemeClr>
                </a:solidFill>
              </a:rPr>
              <a:t>Learning communities: a brief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2" y="1916832"/>
            <a:ext cx="11089232" cy="4608512"/>
          </a:xfrm>
        </p:spPr>
        <p:txBody>
          <a:bodyPr>
            <a:normAutofit/>
          </a:bodyPr>
          <a:lstStyle/>
          <a:p>
            <a:r>
              <a:rPr lang="en-ZA" sz="2800" dirty="0"/>
              <a:t>Learning communities attempt to </a:t>
            </a:r>
            <a:r>
              <a:rPr lang="en-ZA" sz="2800" dirty="0">
                <a:solidFill>
                  <a:srgbClr val="FFC000"/>
                </a:solidFill>
              </a:rPr>
              <a:t>reach </a:t>
            </a:r>
            <a:r>
              <a:rPr lang="en-ZA" sz="2800" b="1" u="sng" dirty="0">
                <a:solidFill>
                  <a:srgbClr val="FFC000"/>
                </a:solidFill>
              </a:rPr>
              <a:t>ALL</a:t>
            </a:r>
            <a:r>
              <a:rPr lang="en-ZA" sz="2800" dirty="0">
                <a:solidFill>
                  <a:srgbClr val="FFC000"/>
                </a:solidFill>
              </a:rPr>
              <a:t> </a:t>
            </a:r>
            <a:r>
              <a:rPr lang="en-ZA" sz="2800" dirty="0" smtClean="0">
                <a:solidFill>
                  <a:srgbClr val="FFC000"/>
                </a:solidFill>
              </a:rPr>
              <a:t>students</a:t>
            </a:r>
            <a:endParaRPr lang="en-ZA" sz="2800" dirty="0"/>
          </a:p>
          <a:p>
            <a:r>
              <a:rPr lang="en-ZA" sz="2800" dirty="0"/>
              <a:t>Making learning accessible to all students </a:t>
            </a:r>
          </a:p>
          <a:p>
            <a:pPr lvl="1"/>
            <a:r>
              <a:rPr lang="en-ZA" sz="2400" dirty="0" smtClean="0"/>
              <a:t>Some are </a:t>
            </a:r>
            <a:r>
              <a:rPr lang="en-ZA" sz="2400" dirty="0"/>
              <a:t>unable to attend tutorials</a:t>
            </a:r>
          </a:p>
          <a:p>
            <a:r>
              <a:rPr lang="en-ZA" sz="2800" dirty="0"/>
              <a:t>The online platform allows learners to </a:t>
            </a:r>
            <a:r>
              <a:rPr lang="en-ZA" sz="2800" dirty="0" smtClean="0">
                <a:solidFill>
                  <a:srgbClr val="FFC000"/>
                </a:solidFill>
              </a:rPr>
              <a:t>communicate and </a:t>
            </a:r>
            <a:r>
              <a:rPr lang="en-ZA" sz="2800" dirty="0">
                <a:solidFill>
                  <a:srgbClr val="FFC000"/>
                </a:solidFill>
              </a:rPr>
              <a:t>engage</a:t>
            </a:r>
            <a:r>
              <a:rPr lang="en-ZA" sz="2800" dirty="0">
                <a:solidFill>
                  <a:schemeClr val="accent1"/>
                </a:solidFill>
              </a:rPr>
              <a:t> </a:t>
            </a:r>
            <a:r>
              <a:rPr lang="en-ZA" sz="2800" dirty="0"/>
              <a:t>with the module </a:t>
            </a:r>
            <a:r>
              <a:rPr lang="en-ZA" sz="2800" dirty="0" smtClean="0"/>
              <a:t>content</a:t>
            </a:r>
            <a:endParaRPr lang="en-ZA" sz="2800" dirty="0"/>
          </a:p>
          <a:p>
            <a:r>
              <a:rPr lang="en-ZA" sz="2800" dirty="0"/>
              <a:t>It is a space to provide </a:t>
            </a:r>
            <a:r>
              <a:rPr lang="en-ZA" sz="2800" dirty="0">
                <a:solidFill>
                  <a:srgbClr val="FFC000"/>
                </a:solidFill>
              </a:rPr>
              <a:t>academic support </a:t>
            </a:r>
            <a:r>
              <a:rPr lang="en-ZA" sz="2800" dirty="0"/>
              <a:t>in </a:t>
            </a:r>
            <a:r>
              <a:rPr lang="en-ZA" sz="2800" dirty="0" smtClean="0"/>
              <a:t>the </a:t>
            </a:r>
            <a:r>
              <a:rPr lang="en-ZA" sz="2800" dirty="0"/>
              <a:t>event of unforeseen circumstance</a:t>
            </a:r>
          </a:p>
          <a:p>
            <a:pPr lvl="1"/>
            <a:r>
              <a:rPr lang="en-ZA" sz="2400" dirty="0"/>
              <a:t>Protests</a:t>
            </a:r>
          </a:p>
        </p:txBody>
      </p:sp>
    </p:spTree>
    <p:extLst>
      <p:ext uri="{BB962C8B-B14F-4D97-AF65-F5344CB8AC3E}">
        <p14:creationId xmlns:p14="http://schemas.microsoft.com/office/powerpoint/2010/main" xmlns="" val="397148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40" y="476672"/>
            <a:ext cx="11953328" cy="864096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 smtClean="0">
                <a:solidFill>
                  <a:schemeClr val="accent2">
                    <a:lumMod val="75000"/>
                  </a:schemeClr>
                </a:solidFill>
              </a:rPr>
              <a:t>Purpose of a learning community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934172" y="1700808"/>
            <a:ext cx="8064896" cy="4608512"/>
          </a:xfrm>
        </p:spPr>
        <p:txBody>
          <a:bodyPr>
            <a:normAutofit lnSpcReduction="10000"/>
          </a:bodyPr>
          <a:lstStyle/>
          <a:p>
            <a:pPr defTabSz="886968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28"/>
            </a:pPr>
            <a:r>
              <a:rPr lang="en-ZA" sz="2800" dirty="0"/>
              <a:t>Increase engagement with the module content beyond the lecture halls</a:t>
            </a:r>
          </a:p>
          <a:p>
            <a:pPr marL="266090" indent="-266090" defTabSz="886968">
              <a:lnSpc>
                <a:spcPct val="150000"/>
              </a:lnSpc>
              <a:spcBef>
                <a:spcPts val="500"/>
              </a:spcBef>
              <a:defRPr sz="2328"/>
            </a:pPr>
            <a:r>
              <a:rPr lang="en-ZA" sz="2800" dirty="0"/>
              <a:t>A platform to communicate academically and socially with tutors and fellow students </a:t>
            </a:r>
          </a:p>
          <a:p>
            <a:pPr marL="266090" indent="-266090" defTabSz="886968">
              <a:lnSpc>
                <a:spcPct val="150000"/>
              </a:lnSpc>
              <a:spcBef>
                <a:spcPts val="500"/>
              </a:spcBef>
              <a:defRPr sz="2328"/>
            </a:pPr>
            <a:r>
              <a:rPr lang="en-ZA" sz="2800" dirty="0"/>
              <a:t>Share knowledge and ideas</a:t>
            </a:r>
          </a:p>
          <a:p>
            <a:pPr marL="266090" indent="-266090" defTabSz="886968">
              <a:lnSpc>
                <a:spcPct val="150000"/>
              </a:lnSpc>
              <a:spcBef>
                <a:spcPts val="500"/>
              </a:spcBef>
              <a:defRPr sz="2328"/>
            </a:pPr>
            <a:r>
              <a:rPr lang="en-ZA" sz="2800" dirty="0"/>
              <a:t>Make learning easier, </a:t>
            </a:r>
            <a:r>
              <a:rPr lang="en-ZA" sz="2800" b="1" dirty="0">
                <a:solidFill>
                  <a:srgbClr val="C00000"/>
                </a:solidFill>
              </a:rPr>
              <a:t>convenient</a:t>
            </a:r>
            <a:r>
              <a:rPr lang="en-ZA" sz="2800" dirty="0"/>
              <a:t> and less intimidating</a:t>
            </a:r>
          </a:p>
          <a:p>
            <a:pPr marL="0" indent="0" defTabSz="886968">
              <a:spcBef>
                <a:spcPts val="500"/>
              </a:spcBef>
              <a:buNone/>
              <a:defRPr sz="2328"/>
            </a:pPr>
            <a:endParaRPr lang="en-ZA" sz="2800" dirty="0"/>
          </a:p>
          <a:p>
            <a:pPr marL="266090" indent="-266090" defTabSz="886968">
              <a:spcBef>
                <a:spcPts val="500"/>
              </a:spcBef>
              <a:defRPr sz="2328"/>
            </a:pPr>
            <a:endParaRPr lang="en-ZA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772" y="2492896"/>
            <a:ext cx="316835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071076" cy="1020762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 smtClean="0">
                <a:solidFill>
                  <a:schemeClr val="accent2">
                    <a:lumMod val="75000"/>
                  </a:schemeClr>
                </a:solidFill>
              </a:rPr>
              <a:t>Purpose of a learning community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3812" y="1905000"/>
            <a:ext cx="9972602" cy="4267200"/>
          </a:xfrm>
        </p:spPr>
        <p:txBody>
          <a:bodyPr/>
          <a:lstStyle/>
          <a:p>
            <a:r>
              <a:rPr lang="en-ZA" sz="2800" dirty="0"/>
              <a:t>Identify problem </a:t>
            </a:r>
            <a:r>
              <a:rPr lang="en-ZA" sz="2800" dirty="0" smtClean="0"/>
              <a:t>areas</a:t>
            </a:r>
            <a:endParaRPr lang="en-ZA" sz="2800" dirty="0"/>
          </a:p>
          <a:p>
            <a:r>
              <a:rPr lang="en-ZA" sz="2800" dirty="0" smtClean="0"/>
              <a:t>Provides additional </a:t>
            </a:r>
            <a:r>
              <a:rPr lang="en-ZA" sz="2800" dirty="0"/>
              <a:t>preparation for tests and examinations </a:t>
            </a:r>
          </a:p>
          <a:p>
            <a:r>
              <a:rPr lang="en-ZA" sz="2800" dirty="0"/>
              <a:t>Improve pass rates </a:t>
            </a:r>
          </a:p>
          <a:p>
            <a:r>
              <a:rPr lang="en-ZA" sz="2800" dirty="0"/>
              <a:t>A support system for the students </a:t>
            </a:r>
          </a:p>
          <a:p>
            <a:r>
              <a:rPr lang="en-ZA" sz="2800" dirty="0" smtClean="0"/>
              <a:t>Encourages </a:t>
            </a:r>
            <a:r>
              <a:rPr lang="en-ZA" sz="3200" b="1" dirty="0" smtClean="0">
                <a:solidFill>
                  <a:srgbClr val="FFC000"/>
                </a:solidFill>
              </a:rPr>
              <a:t>interactive </a:t>
            </a:r>
            <a:r>
              <a:rPr lang="en-ZA" sz="3200" b="1" dirty="0">
                <a:solidFill>
                  <a:srgbClr val="FFC000"/>
                </a:solidFill>
              </a:rPr>
              <a:t>learning </a:t>
            </a:r>
          </a:p>
          <a:p>
            <a:pPr>
              <a:buNone/>
            </a:pPr>
            <a:endParaRPr lang="en-ZA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6500" y="3284984"/>
            <a:ext cx="453650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4094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56" y="274638"/>
            <a:ext cx="11737304" cy="1020762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chemeClr val="accent2">
                    <a:lumMod val="75000"/>
                  </a:schemeClr>
                </a:solidFill>
              </a:rPr>
              <a:t>Hybrid </a:t>
            </a:r>
            <a:r>
              <a:rPr lang="en-ZA" sz="4000" b="1" dirty="0" smtClean="0">
                <a:solidFill>
                  <a:schemeClr val="accent2">
                    <a:lumMod val="75000"/>
                  </a:schemeClr>
                </a:solidFill>
              </a:rPr>
              <a:t>Learning</a:t>
            </a:r>
            <a:endParaRPr lang="en-Z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860" y="4698459"/>
            <a:ext cx="8355379" cy="8065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lecture attendance and tutorials with learning that involves </a:t>
            </a:r>
            <a:r>
              <a:rPr lang="en-ZA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en-Z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4132" y="3649341"/>
            <a:ext cx="7920880" cy="769441"/>
          </a:xfrm>
          <a:prstGeom prst="rect">
            <a:avLst/>
          </a:prstGeom>
          <a:noFill/>
          <a:ln w="25400" cap="rnd" cmpd="dbl">
            <a:noFill/>
            <a:miter lim="800000"/>
          </a:ln>
          <a:effectLst>
            <a:outerShdw blurRad="50800" dist="38100" dir="8100000" algn="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42900" indent="-342900"/>
            <a:r>
              <a:rPr lang="en-Z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learning</a:t>
            </a:r>
            <a:r>
              <a:rPr lang="en-Z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technology with face-to-face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828" y="1772817"/>
            <a:ext cx="2736305" cy="24311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3574132" y="1695167"/>
            <a:ext cx="525094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ZA" sz="2800" dirty="0"/>
              <a:t>The</a:t>
            </a:r>
            <a:r>
              <a:rPr lang="en-ZA" sz="2800" b="1" dirty="0"/>
              <a:t> ‘</a:t>
            </a:r>
            <a:r>
              <a:rPr lang="en-ZA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Millennials</a:t>
            </a:r>
            <a:r>
              <a:rPr lang="en-ZA" sz="2800" dirty="0"/>
              <a:t>’ </a:t>
            </a:r>
          </a:p>
          <a:p>
            <a:pPr algn="ctr">
              <a:lnSpc>
                <a:spcPct val="90000"/>
              </a:lnSpc>
            </a:pPr>
            <a:r>
              <a:rPr lang="en-ZA" sz="2800" dirty="0"/>
              <a:t>Generation ‘</a:t>
            </a:r>
            <a:r>
              <a:rPr lang="en-ZA" sz="2800" b="1" i="1" dirty="0" err="1">
                <a:solidFill>
                  <a:srgbClr val="C00000"/>
                </a:solidFill>
              </a:rPr>
              <a:t>WiFi</a:t>
            </a:r>
            <a:r>
              <a:rPr lang="en-ZA" sz="2800" dirty="0"/>
              <a:t>’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10036" y="2417976"/>
            <a:ext cx="892899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sz="2200" dirty="0"/>
          </a:p>
        </p:txBody>
      </p:sp>
      <p:sp>
        <p:nvSpPr>
          <p:cNvPr id="6" name="Rectangle 5"/>
          <p:cNvSpPr/>
          <p:nvPr/>
        </p:nvSpPr>
        <p:spPr>
          <a:xfrm>
            <a:off x="3425400" y="2718193"/>
            <a:ext cx="8285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New generation of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students - reliant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</a:p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teaching methods from the past will no longer be effective</a:t>
            </a:r>
            <a:endParaRPr lang="en-ZA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734371" y="6429563"/>
            <a:ext cx="64316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1400" dirty="0"/>
              <a:t>de </a:t>
            </a:r>
            <a:r>
              <a:rPr lang="en-ZA" sz="1400" dirty="0" err="1"/>
              <a:t>Prez</a:t>
            </a:r>
            <a:r>
              <a:rPr lang="en-ZA" sz="1400" dirty="0"/>
              <a:t>, 2016; Dias &amp; </a:t>
            </a:r>
            <a:r>
              <a:rPr lang="en-ZA" sz="1400" dirty="0" err="1"/>
              <a:t>Diniz</a:t>
            </a:r>
            <a:r>
              <a:rPr lang="en-ZA" sz="1400" dirty="0"/>
              <a:t>, 2014; Monaco &amp; Martin, 2007; </a:t>
            </a:r>
            <a:r>
              <a:rPr lang="en-ZA" sz="1400" dirty="0" err="1"/>
              <a:t>Reyneke</a:t>
            </a:r>
            <a:r>
              <a:rPr lang="en-ZA" sz="1400" dirty="0"/>
              <a:t> &amp; Fletcher,  2014 </a:t>
            </a:r>
          </a:p>
        </p:txBody>
      </p:sp>
    </p:spTree>
    <p:extLst>
      <p:ext uri="{BB962C8B-B14F-4D97-AF65-F5344CB8AC3E}">
        <p14:creationId xmlns:p14="http://schemas.microsoft.com/office/powerpoint/2010/main" xmlns="" val="227565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chemeClr val="accent2">
                    <a:lumMod val="75000"/>
                  </a:schemeClr>
                </a:solidFill>
              </a:rPr>
              <a:t>Learning communities: a form of Hybrid Learning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64" y="1916832"/>
            <a:ext cx="11737304" cy="4824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ZA" dirty="0" smtClean="0"/>
              <a:t>Opportunity </a:t>
            </a:r>
            <a:r>
              <a:rPr lang="en-ZA" dirty="0"/>
              <a:t>to apply knowledge, and to test their understanding of the content</a:t>
            </a:r>
          </a:p>
          <a:p>
            <a:pPr>
              <a:buFont typeface="Wingdings" pitchFamily="2" charset="2"/>
              <a:buChar char="Ø"/>
            </a:pPr>
            <a:r>
              <a:rPr lang="en-ZA" dirty="0"/>
              <a:t>It offers </a:t>
            </a: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convenience</a:t>
            </a:r>
            <a:r>
              <a:rPr lang="en-ZA" dirty="0"/>
              <a:t> and </a:t>
            </a: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flexibility</a:t>
            </a:r>
            <a:r>
              <a:rPr lang="en-ZA" dirty="0"/>
              <a:t> to the students</a:t>
            </a:r>
          </a:p>
          <a:p>
            <a:pPr lvl="1">
              <a:buFont typeface="Arial" pitchFamily="34" charset="0"/>
              <a:buChar char="•"/>
            </a:pPr>
            <a:r>
              <a:rPr lang="en-ZA" sz="2400" dirty="0"/>
              <a:t>complete activities in their own time </a:t>
            </a:r>
          </a:p>
          <a:p>
            <a:pPr lvl="1">
              <a:buFont typeface="Arial" pitchFamily="34" charset="0"/>
              <a:buChar char="•"/>
            </a:pPr>
            <a:r>
              <a:rPr lang="en-ZA" sz="2400" dirty="0"/>
              <a:t>students can raise questions in a space they feel comfortable </a:t>
            </a:r>
          </a:p>
          <a:p>
            <a:pPr marL="274320" lvl="1" indent="0">
              <a:buNone/>
            </a:pPr>
            <a:endParaRPr lang="en-ZA" sz="2400" dirty="0"/>
          </a:p>
          <a:p>
            <a:pPr marL="274320" lvl="1" indent="0">
              <a:buNone/>
            </a:pPr>
            <a:endParaRPr lang="en-ZA" sz="2400" dirty="0"/>
          </a:p>
          <a:p>
            <a:pPr marL="274320" lvl="1" indent="0">
              <a:buNone/>
            </a:pPr>
            <a:endParaRPr lang="en-ZA" sz="2400" dirty="0"/>
          </a:p>
          <a:p>
            <a:pPr marL="274320" lvl="1" indent="0">
              <a:buNone/>
            </a:pPr>
            <a:endParaRPr lang="en-ZA" sz="2400" dirty="0"/>
          </a:p>
          <a:p>
            <a:pPr marL="0" indent="0">
              <a:buNone/>
            </a:pPr>
            <a:r>
              <a:rPr lang="en-ZA" sz="2800" b="1" dirty="0">
                <a:solidFill>
                  <a:srgbClr val="FFC000"/>
                </a:solidFill>
              </a:rPr>
              <a:t>	</a:t>
            </a:r>
          </a:p>
          <a:p>
            <a:pPr marL="0" indent="0" algn="ctr">
              <a:buNone/>
            </a:pPr>
            <a:r>
              <a:rPr lang="en-ZA" sz="3200" b="1" dirty="0">
                <a:solidFill>
                  <a:srgbClr val="FFC000"/>
                </a:solidFill>
              </a:rPr>
              <a:t>Learning communities are a means to foster hybrid learning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2224" y="3861048"/>
            <a:ext cx="345638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9510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009" y="2204864"/>
            <a:ext cx="7528891" cy="49888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ZA" sz="3600" dirty="0" smtClean="0"/>
              <a:t>3 Campuses</a:t>
            </a:r>
          </a:p>
          <a:p>
            <a:pPr lvl="1">
              <a:spcBef>
                <a:spcPts val="0"/>
              </a:spcBef>
            </a:pPr>
            <a:r>
              <a:rPr lang="en-ZA" sz="3200" dirty="0" smtClean="0"/>
              <a:t>6 learning </a:t>
            </a:r>
            <a:r>
              <a:rPr lang="en-ZA" sz="3200" dirty="0"/>
              <a:t>communities </a:t>
            </a:r>
            <a:endParaRPr lang="en-ZA" sz="3200" dirty="0" smtClean="0"/>
          </a:p>
          <a:p>
            <a:pPr lvl="1">
              <a:spcBef>
                <a:spcPts val="0"/>
              </a:spcBef>
              <a:buNone/>
            </a:pPr>
            <a:r>
              <a:rPr lang="en-ZA" sz="2400" dirty="0"/>
              <a:t/>
            </a:r>
            <a:br>
              <a:rPr lang="en-ZA" sz="2400" dirty="0"/>
            </a:br>
            <a:endParaRPr lang="en-ZA" sz="800" dirty="0"/>
          </a:p>
          <a:p>
            <a:pPr marL="0" indent="0" algn="ctr">
              <a:spcBef>
                <a:spcPts val="0"/>
              </a:spcBef>
              <a:buNone/>
            </a:pPr>
            <a:endParaRPr lang="en-ZA" sz="1100" dirty="0"/>
          </a:p>
          <a:p>
            <a:pPr>
              <a:spcBef>
                <a:spcPts val="0"/>
              </a:spcBef>
            </a:pPr>
            <a:r>
              <a:rPr lang="en-ZA" sz="3200" dirty="0"/>
              <a:t>Each  group was managed and facilitated by two first year tutors</a:t>
            </a:r>
          </a:p>
          <a:p>
            <a:pPr>
              <a:buNone/>
            </a:pPr>
            <a:endParaRPr lang="en-ZA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80" y="2276872"/>
            <a:ext cx="3732262" cy="2964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7580" y="692696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ZA" sz="4000" b="1" dirty="0" err="1">
                <a:solidFill>
                  <a:srgbClr val="FFC000"/>
                </a:solidFill>
              </a:rPr>
              <a:t>ClickUp</a:t>
            </a:r>
            <a:r>
              <a:rPr lang="en-ZA" sz="4000" b="1" dirty="0">
                <a:solidFill>
                  <a:srgbClr val="FFC000"/>
                </a:solidFill>
              </a:rPr>
              <a:t> and Learning communities</a:t>
            </a:r>
          </a:p>
        </p:txBody>
      </p:sp>
    </p:spTree>
    <p:extLst>
      <p:ext uri="{BB962C8B-B14F-4D97-AF65-F5344CB8AC3E}">
        <p14:creationId xmlns:p14="http://schemas.microsoft.com/office/powerpoint/2010/main" xmlns="" val="246185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4218</TotalTime>
  <Words>890</Words>
  <Application>Microsoft Office PowerPoint</Application>
  <PresentationFormat>Custom</PresentationFormat>
  <Paragraphs>161</Paragraphs>
  <Slides>28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Chalkboard 16x9</vt:lpstr>
      <vt:lpstr>Department of  Psychology</vt:lpstr>
      <vt:lpstr>OUTLINE</vt:lpstr>
      <vt:lpstr>Slide 3</vt:lpstr>
      <vt:lpstr>Learning communities: a brief overview</vt:lpstr>
      <vt:lpstr>Purpose of a learning community</vt:lpstr>
      <vt:lpstr>Purpose of a learning community</vt:lpstr>
      <vt:lpstr>Hybrid Learning</vt:lpstr>
      <vt:lpstr>Learning communities: a form of Hybrid Learning</vt:lpstr>
      <vt:lpstr>Slide 9</vt:lpstr>
      <vt:lpstr>Learning community activities</vt:lpstr>
      <vt:lpstr>The value of Learning communities</vt:lpstr>
      <vt:lpstr>Activities - Example</vt:lpstr>
      <vt:lpstr>Activities - Example</vt:lpstr>
      <vt:lpstr>Slide 14</vt:lpstr>
      <vt:lpstr>Student Feedback: Advantages</vt:lpstr>
      <vt:lpstr>Student Feedback: Disadvantages</vt:lpstr>
      <vt:lpstr>STUDENT FEEDBACK</vt:lpstr>
      <vt:lpstr>Keep up to date with the work  </vt:lpstr>
      <vt:lpstr>Preparation for next class </vt:lpstr>
      <vt:lpstr>Test preparation  </vt:lpstr>
      <vt:lpstr>Student feedback matters…</vt:lpstr>
      <vt:lpstr>Student feedback matters…</vt:lpstr>
      <vt:lpstr>Tutor feedback</vt:lpstr>
      <vt:lpstr>Suggestions… </vt:lpstr>
      <vt:lpstr>THE FUTURE OF LEARNING COMMUNITIES</vt:lpstr>
      <vt:lpstr>Slide 26</vt:lpstr>
      <vt:lpstr>Tutor team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Psychology:  Learning Communities (LC)</dc:title>
  <dc:creator>Erika</dc:creator>
  <cp:lastModifiedBy>Sonja</cp:lastModifiedBy>
  <cp:revision>80</cp:revision>
  <dcterms:created xsi:type="dcterms:W3CDTF">2017-10-13T14:42:36Z</dcterms:created>
  <dcterms:modified xsi:type="dcterms:W3CDTF">2018-03-27T05:05:47Z</dcterms:modified>
</cp:coreProperties>
</file>