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49" r:id="rId3"/>
    <p:sldId id="345" r:id="rId4"/>
    <p:sldId id="348" r:id="rId5"/>
    <p:sldId id="347" r:id="rId6"/>
    <p:sldId id="350" r:id="rId7"/>
    <p:sldId id="346" r:id="rId8"/>
    <p:sldId id="357" r:id="rId9"/>
    <p:sldId id="356" r:id="rId10"/>
    <p:sldId id="351" r:id="rId11"/>
    <p:sldId id="354" r:id="rId12"/>
    <p:sldId id="353" r:id="rId13"/>
    <p:sldId id="352" r:id="rId14"/>
    <p:sldId id="355" r:id="rId15"/>
    <p:sldId id="358" r:id="rId16"/>
    <p:sldId id="359"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snapToGrid="0">
      <p:cViewPr>
        <p:scale>
          <a:sx n="106" d="100"/>
          <a:sy n="106" d="100"/>
        </p:scale>
        <p:origin x="-72" y="1260"/>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02FFD-A96E-4A8F-9509-F650071EC228}" type="datetimeFigureOut">
              <a:rPr lang="en-ZA" smtClean="0"/>
              <a:pPr/>
              <a:t>2018/03/26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1FE49-22A6-4378-A9CB-7E29629C93AE}" type="slidenum">
              <a:rPr lang="en-ZA" smtClean="0"/>
              <a:pPr/>
              <a:t>‹#›</a:t>
            </a:fld>
            <a:endParaRPr lang="en-ZA"/>
          </a:p>
        </p:txBody>
      </p:sp>
    </p:spTree>
    <p:extLst>
      <p:ext uri="{BB962C8B-B14F-4D97-AF65-F5344CB8AC3E}">
        <p14:creationId xmlns:p14="http://schemas.microsoft.com/office/powerpoint/2010/main" val="251245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901FE49-22A6-4378-A9CB-7E29629C93AE}" type="slidenum">
              <a:rPr lang="en-ZA" smtClean="0"/>
              <a:pPr/>
              <a:t>16</a:t>
            </a:fld>
            <a:endParaRPr lang="en-ZA"/>
          </a:p>
        </p:txBody>
      </p:sp>
    </p:spTree>
    <p:extLst>
      <p:ext uri="{BB962C8B-B14F-4D97-AF65-F5344CB8AC3E}">
        <p14:creationId xmlns:p14="http://schemas.microsoft.com/office/powerpoint/2010/main" val="141962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1807736-175A-4EF4-A3D0-CBA213CA3CA1}" type="datetimeFigureOut">
              <a:rPr lang="en-ZA" smtClean="0"/>
              <a:pPr/>
              <a:t>2018/03/26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D54A7E7-D26D-4C33-8666-CBE389F8120B}" type="slidenum">
              <a:rPr lang="en-ZA" smtClean="0"/>
              <a:pPr/>
              <a:t>‹#›</a:t>
            </a:fld>
            <a:endParaRPr lang="en-ZA"/>
          </a:p>
        </p:txBody>
      </p:sp>
    </p:spTree>
    <p:extLst>
      <p:ext uri="{BB962C8B-B14F-4D97-AF65-F5344CB8AC3E}">
        <p14:creationId xmlns:p14="http://schemas.microsoft.com/office/powerpoint/2010/main" val="20529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1807736-175A-4EF4-A3D0-CBA213CA3CA1}" type="datetimeFigureOut">
              <a:rPr lang="en-ZA" smtClean="0"/>
              <a:pPr/>
              <a:t>2018/03/26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D54A7E7-D26D-4C33-8666-CBE389F8120B}" type="slidenum">
              <a:rPr lang="en-ZA" smtClean="0"/>
              <a:pPr/>
              <a:t>‹#›</a:t>
            </a:fld>
            <a:endParaRPr lang="en-ZA"/>
          </a:p>
        </p:txBody>
      </p:sp>
    </p:spTree>
    <p:extLst>
      <p:ext uri="{BB962C8B-B14F-4D97-AF65-F5344CB8AC3E}">
        <p14:creationId xmlns:p14="http://schemas.microsoft.com/office/powerpoint/2010/main" val="18794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1807736-175A-4EF4-A3D0-CBA213CA3CA1}" type="datetimeFigureOut">
              <a:rPr lang="en-ZA" smtClean="0"/>
              <a:pPr/>
              <a:t>2018/03/26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D54A7E7-D26D-4C33-8666-CBE389F8120B}" type="slidenum">
              <a:rPr lang="en-ZA" smtClean="0"/>
              <a:pPr/>
              <a:t>‹#›</a:t>
            </a:fld>
            <a:endParaRPr lang="en-ZA"/>
          </a:p>
        </p:txBody>
      </p:sp>
    </p:spTree>
    <p:extLst>
      <p:ext uri="{BB962C8B-B14F-4D97-AF65-F5344CB8AC3E}">
        <p14:creationId xmlns:p14="http://schemas.microsoft.com/office/powerpoint/2010/main" val="215742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1807736-175A-4EF4-A3D0-CBA213CA3CA1}" type="datetimeFigureOut">
              <a:rPr lang="en-ZA" smtClean="0"/>
              <a:pPr/>
              <a:t>2018/03/26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D54A7E7-D26D-4C33-8666-CBE389F8120B}" type="slidenum">
              <a:rPr lang="en-ZA" smtClean="0"/>
              <a:pPr/>
              <a:t>‹#›</a:t>
            </a:fld>
            <a:endParaRPr lang="en-ZA"/>
          </a:p>
        </p:txBody>
      </p:sp>
    </p:spTree>
    <p:extLst>
      <p:ext uri="{BB962C8B-B14F-4D97-AF65-F5344CB8AC3E}">
        <p14:creationId xmlns:p14="http://schemas.microsoft.com/office/powerpoint/2010/main" val="286296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0"/>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1" y="458948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07736-175A-4EF4-A3D0-CBA213CA3CA1}" type="datetimeFigureOut">
              <a:rPr lang="en-ZA" smtClean="0"/>
              <a:pPr/>
              <a:t>2018/03/26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D54A7E7-D26D-4C33-8666-CBE389F8120B}" type="slidenum">
              <a:rPr lang="en-ZA" smtClean="0"/>
              <a:pPr/>
              <a:t>‹#›</a:t>
            </a:fld>
            <a:endParaRPr lang="en-ZA"/>
          </a:p>
        </p:txBody>
      </p:sp>
    </p:spTree>
    <p:extLst>
      <p:ext uri="{BB962C8B-B14F-4D97-AF65-F5344CB8AC3E}">
        <p14:creationId xmlns:p14="http://schemas.microsoft.com/office/powerpoint/2010/main" val="91864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1807736-175A-4EF4-A3D0-CBA213CA3CA1}" type="datetimeFigureOut">
              <a:rPr lang="en-ZA" smtClean="0"/>
              <a:pPr/>
              <a:t>2018/03/26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D54A7E7-D26D-4C33-8666-CBE389F8120B}" type="slidenum">
              <a:rPr lang="en-ZA" smtClean="0"/>
              <a:pPr/>
              <a:t>‹#›</a:t>
            </a:fld>
            <a:endParaRPr lang="en-ZA"/>
          </a:p>
        </p:txBody>
      </p:sp>
    </p:spTree>
    <p:extLst>
      <p:ext uri="{BB962C8B-B14F-4D97-AF65-F5344CB8AC3E}">
        <p14:creationId xmlns:p14="http://schemas.microsoft.com/office/powerpoint/2010/main" val="5320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41807736-175A-4EF4-A3D0-CBA213CA3CA1}" type="datetimeFigureOut">
              <a:rPr lang="en-ZA" smtClean="0"/>
              <a:pPr/>
              <a:t>2018/03/26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D54A7E7-D26D-4C33-8666-CBE389F8120B}" type="slidenum">
              <a:rPr lang="en-ZA" smtClean="0"/>
              <a:pPr/>
              <a:t>‹#›</a:t>
            </a:fld>
            <a:endParaRPr lang="en-ZA"/>
          </a:p>
        </p:txBody>
      </p:sp>
    </p:spTree>
    <p:extLst>
      <p:ext uri="{BB962C8B-B14F-4D97-AF65-F5344CB8AC3E}">
        <p14:creationId xmlns:p14="http://schemas.microsoft.com/office/powerpoint/2010/main" val="140471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1807736-175A-4EF4-A3D0-CBA213CA3CA1}" type="datetimeFigureOut">
              <a:rPr lang="en-ZA" smtClean="0"/>
              <a:pPr/>
              <a:t>2018/03/26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D54A7E7-D26D-4C33-8666-CBE389F8120B}" type="slidenum">
              <a:rPr lang="en-ZA" smtClean="0"/>
              <a:pPr/>
              <a:t>‹#›</a:t>
            </a:fld>
            <a:endParaRPr lang="en-ZA"/>
          </a:p>
        </p:txBody>
      </p:sp>
    </p:spTree>
    <p:extLst>
      <p:ext uri="{BB962C8B-B14F-4D97-AF65-F5344CB8AC3E}">
        <p14:creationId xmlns:p14="http://schemas.microsoft.com/office/powerpoint/2010/main" val="35830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07736-175A-4EF4-A3D0-CBA213CA3CA1}" type="datetimeFigureOut">
              <a:rPr lang="en-ZA" smtClean="0"/>
              <a:pPr/>
              <a:t>2018/03/26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D54A7E7-D26D-4C33-8666-CBE389F8120B}" type="slidenum">
              <a:rPr lang="en-ZA" smtClean="0"/>
              <a:pPr/>
              <a:t>‹#›</a:t>
            </a:fld>
            <a:endParaRPr lang="en-ZA"/>
          </a:p>
        </p:txBody>
      </p:sp>
    </p:spTree>
    <p:extLst>
      <p:ext uri="{BB962C8B-B14F-4D97-AF65-F5344CB8AC3E}">
        <p14:creationId xmlns:p14="http://schemas.microsoft.com/office/powerpoint/2010/main" val="19996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4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07736-175A-4EF4-A3D0-CBA213CA3CA1}" type="datetimeFigureOut">
              <a:rPr lang="en-ZA" smtClean="0"/>
              <a:pPr/>
              <a:t>2018/03/26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D54A7E7-D26D-4C33-8666-CBE389F8120B}" type="slidenum">
              <a:rPr lang="en-ZA" smtClean="0"/>
              <a:pPr/>
              <a:t>‹#›</a:t>
            </a:fld>
            <a:endParaRPr lang="en-ZA"/>
          </a:p>
        </p:txBody>
      </p:sp>
    </p:spTree>
    <p:extLst>
      <p:ext uri="{BB962C8B-B14F-4D97-AF65-F5344CB8AC3E}">
        <p14:creationId xmlns:p14="http://schemas.microsoft.com/office/powerpoint/2010/main" val="85241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4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07736-175A-4EF4-A3D0-CBA213CA3CA1}" type="datetimeFigureOut">
              <a:rPr lang="en-ZA" smtClean="0"/>
              <a:pPr/>
              <a:t>2018/03/26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D54A7E7-D26D-4C33-8666-CBE389F8120B}" type="slidenum">
              <a:rPr lang="en-ZA" smtClean="0"/>
              <a:pPr/>
              <a:t>‹#›</a:t>
            </a:fld>
            <a:endParaRPr lang="en-ZA"/>
          </a:p>
        </p:txBody>
      </p:sp>
    </p:spTree>
    <p:extLst>
      <p:ext uri="{BB962C8B-B14F-4D97-AF65-F5344CB8AC3E}">
        <p14:creationId xmlns:p14="http://schemas.microsoft.com/office/powerpoint/2010/main" val="243796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7000" r="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7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07736-175A-4EF4-A3D0-CBA213CA3CA1}" type="datetimeFigureOut">
              <a:rPr lang="en-ZA" smtClean="0"/>
              <a:pPr/>
              <a:t>2018/03/26</a:t>
            </a:fld>
            <a:endParaRPr lang="en-ZA"/>
          </a:p>
        </p:txBody>
      </p:sp>
      <p:sp>
        <p:nvSpPr>
          <p:cNvPr id="5" name="Footer Placeholder 4"/>
          <p:cNvSpPr>
            <a:spLocks noGrp="1"/>
          </p:cNvSpPr>
          <p:nvPr>
            <p:ph type="ftr" sz="quarter" idx="3"/>
          </p:nvPr>
        </p:nvSpPr>
        <p:spPr>
          <a:xfrm>
            <a:off x="4038600"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7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4A7E7-D26D-4C33-8666-CBE389F8120B}" type="slidenum">
              <a:rPr lang="en-ZA" smtClean="0"/>
              <a:pPr/>
              <a:t>‹#›</a:t>
            </a:fld>
            <a:endParaRPr lang="en-ZA"/>
          </a:p>
        </p:txBody>
      </p:sp>
    </p:spTree>
    <p:extLst>
      <p:ext uri="{BB962C8B-B14F-4D97-AF65-F5344CB8AC3E}">
        <p14:creationId xmlns:p14="http://schemas.microsoft.com/office/powerpoint/2010/main" val="175828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6"/>
            <a:ext cx="9144000" cy="1620837"/>
          </a:xfrm>
        </p:spPr>
        <p:txBody>
          <a:bodyPr>
            <a:noAutofit/>
          </a:bodyPr>
          <a:lstStyle/>
          <a:p>
            <a:r>
              <a:rPr lang="en-GB" sz="3600" b="1" i="1" dirty="0" smtClean="0"/>
              <a:t>Managing for Student Academic Success:  the Dialectic Relation of Structure and Agency</a:t>
            </a:r>
            <a:endParaRPr lang="en-ZA" sz="3600" b="1" dirty="0"/>
          </a:p>
        </p:txBody>
      </p:sp>
      <p:sp>
        <p:nvSpPr>
          <p:cNvPr id="3" name="Subtitle 2"/>
          <p:cNvSpPr>
            <a:spLocks noGrp="1"/>
          </p:cNvSpPr>
          <p:nvPr>
            <p:ph type="subTitle" idx="1"/>
          </p:nvPr>
        </p:nvSpPr>
        <p:spPr>
          <a:xfrm>
            <a:off x="748145" y="474260"/>
            <a:ext cx="10129405" cy="5157614"/>
          </a:xfrm>
        </p:spPr>
        <p:txBody>
          <a:bodyPr>
            <a:noAutofit/>
          </a:bodyPr>
          <a:lstStyle/>
          <a:p>
            <a:r>
              <a:rPr lang="en-ZA" sz="4800" dirty="0" smtClean="0">
                <a:solidFill>
                  <a:schemeClr val="bg1"/>
                </a:solidFill>
              </a:rPr>
              <a:t>Benefits of a Peer Assisted Learning (PAL) Programme to Mechanical Engineering PAL Leaders for 2017 at WSU-Butterworth Campus </a:t>
            </a:r>
          </a:p>
          <a:p>
            <a:r>
              <a:rPr lang="en-ZA" sz="2800" dirty="0" smtClean="0">
                <a:solidFill>
                  <a:schemeClr val="bg1"/>
                </a:solidFill>
              </a:rPr>
              <a:t>by</a:t>
            </a:r>
            <a:endParaRPr lang="en-ZA" sz="2800" dirty="0" smtClean="0">
              <a:solidFill>
                <a:schemeClr val="bg1"/>
              </a:solidFill>
            </a:endParaRPr>
          </a:p>
          <a:p>
            <a:endParaRPr lang="en-ZA" dirty="0" smtClean="0">
              <a:solidFill>
                <a:schemeClr val="bg1"/>
              </a:solidFill>
            </a:endParaRPr>
          </a:p>
          <a:p>
            <a:r>
              <a:rPr lang="en-ZA" dirty="0" err="1" smtClean="0">
                <a:solidFill>
                  <a:schemeClr val="bg1"/>
                </a:solidFill>
              </a:rPr>
              <a:t>Sandiso</a:t>
            </a:r>
            <a:r>
              <a:rPr lang="en-ZA" dirty="0" smtClean="0">
                <a:solidFill>
                  <a:schemeClr val="bg1"/>
                </a:solidFill>
              </a:rPr>
              <a:t> </a:t>
            </a:r>
            <a:r>
              <a:rPr lang="en-ZA" dirty="0" smtClean="0">
                <a:solidFill>
                  <a:schemeClr val="bg1"/>
                </a:solidFill>
              </a:rPr>
              <a:t>Mbongo</a:t>
            </a:r>
          </a:p>
          <a:p>
            <a:endParaRPr lang="en-ZA" dirty="0" smtClean="0">
              <a:solidFill>
                <a:schemeClr val="bg1"/>
              </a:solidFill>
            </a:endParaRPr>
          </a:p>
          <a:p>
            <a:r>
              <a:rPr lang="en-ZA" dirty="0" smtClean="0">
                <a:solidFill>
                  <a:schemeClr val="bg1"/>
                </a:solidFill>
              </a:rPr>
              <a:t>PAL Coordinator Butterworth Campus</a:t>
            </a:r>
          </a:p>
          <a:p>
            <a:endParaRPr lang="en-ZA" dirty="0" smtClean="0">
              <a:solidFill>
                <a:schemeClr val="bg1"/>
              </a:solidFill>
            </a:endParaRPr>
          </a:p>
        </p:txBody>
      </p:sp>
    </p:spTree>
    <p:extLst>
      <p:ext uri="{BB962C8B-B14F-4D97-AF65-F5344CB8AC3E}">
        <p14:creationId xmlns:p14="http://schemas.microsoft.com/office/powerpoint/2010/main" val="2062759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Analysis and findings </a:t>
            </a:r>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6255" y="1825625"/>
            <a:ext cx="7739489"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980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Analysis and findings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6255" y="1825625"/>
            <a:ext cx="7739489"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628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Analysis and findings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6255" y="1825625"/>
            <a:ext cx="7739489"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488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Analysis and findings</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6255" y="1825625"/>
            <a:ext cx="7739489"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246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Analysis and findings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7473" y="1587086"/>
            <a:ext cx="7739489"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655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Findings</a:t>
            </a:r>
            <a:endParaRPr lang="en-US" dirty="0"/>
          </a:p>
        </p:txBody>
      </p:sp>
      <p:sp>
        <p:nvSpPr>
          <p:cNvPr id="3" name="Content Placeholder 2"/>
          <p:cNvSpPr>
            <a:spLocks noGrp="1"/>
          </p:cNvSpPr>
          <p:nvPr>
            <p:ph idx="1"/>
          </p:nvPr>
        </p:nvSpPr>
        <p:spPr/>
        <p:txBody>
          <a:bodyPr/>
          <a:lstStyle/>
          <a:p>
            <a:r>
              <a:rPr lang="en-ZA" dirty="0" smtClean="0"/>
              <a:t>PAL Leaders feel part and parcel of the institution.</a:t>
            </a:r>
          </a:p>
          <a:p>
            <a:r>
              <a:rPr lang="en-ZA" dirty="0" smtClean="0"/>
              <a:t>Establish good relations with both the students and staff members.</a:t>
            </a:r>
          </a:p>
          <a:p>
            <a:r>
              <a:rPr lang="en-ZA" dirty="0" smtClean="0"/>
              <a:t>Their communication, problem-solving ,team work and facilitation skills is enhanced.</a:t>
            </a:r>
          </a:p>
          <a:p>
            <a:r>
              <a:rPr lang="en-ZA" dirty="0" smtClean="0"/>
              <a:t>They gain work experience </a:t>
            </a:r>
            <a:endParaRPr lang="en-ZA" dirty="0"/>
          </a:p>
        </p:txBody>
      </p:sp>
    </p:spTree>
    <p:extLst>
      <p:ext uri="{BB962C8B-B14F-4D97-AF65-F5344CB8AC3E}">
        <p14:creationId xmlns:p14="http://schemas.microsoft.com/office/powerpoint/2010/main" val="3901207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Recommendations and conclusion</a:t>
            </a:r>
            <a:endParaRPr lang="en-US" dirty="0"/>
          </a:p>
        </p:txBody>
      </p:sp>
      <p:sp>
        <p:nvSpPr>
          <p:cNvPr id="3" name="Content Placeholder 2"/>
          <p:cNvSpPr>
            <a:spLocks noGrp="1"/>
          </p:cNvSpPr>
          <p:nvPr>
            <p:ph idx="1"/>
          </p:nvPr>
        </p:nvSpPr>
        <p:spPr/>
        <p:txBody>
          <a:bodyPr>
            <a:normAutofit fontScale="92500" lnSpcReduction="10000"/>
          </a:bodyPr>
          <a:lstStyle/>
          <a:p>
            <a:r>
              <a:rPr lang="en-ZA" dirty="0" smtClean="0"/>
              <a:t>Based on the findings ,it is evident that the PAL Programme does not only benefit students who receive the intervention but also PAL Leaders who facilitate the session as well, which shows the importance of the programme at WSU.</a:t>
            </a:r>
          </a:p>
          <a:p>
            <a:r>
              <a:rPr lang="en-ZA" dirty="0" smtClean="0"/>
              <a:t>PAL programme must not only be offered on high risk courses but on all first year students in order to create a culture of peer support and collaboration.</a:t>
            </a:r>
          </a:p>
          <a:p>
            <a:r>
              <a:rPr lang="en-ZA" dirty="0" smtClean="0"/>
              <a:t>All PAL Leaders who have been part of the programme before must join the coordinators during trainings and workshops in order to share their experiences with the new PAL Leaders.</a:t>
            </a:r>
          </a:p>
          <a:p>
            <a:r>
              <a:rPr lang="en-ZA" dirty="0"/>
              <a:t>Through the PAL Program , students rapidly adapt to the </a:t>
            </a:r>
            <a:r>
              <a:rPr lang="en-ZA" dirty="0" smtClean="0"/>
              <a:t>institutional </a:t>
            </a:r>
            <a:r>
              <a:rPr lang="en-ZA" dirty="0"/>
              <a:t>culture </a:t>
            </a:r>
            <a:r>
              <a:rPr lang="en-ZA" dirty="0" smtClean="0"/>
              <a:t>, attain epistemic access </a:t>
            </a:r>
            <a:r>
              <a:rPr lang="en-ZA" dirty="0"/>
              <a:t>and easily gain ontological </a:t>
            </a:r>
            <a:r>
              <a:rPr lang="en-ZA" dirty="0" smtClean="0"/>
              <a:t>access.</a:t>
            </a:r>
          </a:p>
          <a:p>
            <a:endParaRPr lang="en-ZA" dirty="0"/>
          </a:p>
        </p:txBody>
      </p:sp>
    </p:spTree>
    <p:extLst>
      <p:ext uri="{BB962C8B-B14F-4D97-AF65-F5344CB8AC3E}">
        <p14:creationId xmlns:p14="http://schemas.microsoft.com/office/powerpoint/2010/main" val="615542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ZA" dirty="0" smtClean="0"/>
          </a:p>
          <a:p>
            <a:pPr marL="0" indent="0" algn="ctr">
              <a:buNone/>
            </a:pPr>
            <a:r>
              <a:rPr lang="en-US" sz="6000" dirty="0" smtClean="0"/>
              <a:t>“</a:t>
            </a:r>
            <a:r>
              <a:rPr lang="en-US" sz="6000" dirty="0" err="1" smtClean="0"/>
              <a:t>Enkosi</a:t>
            </a:r>
            <a:r>
              <a:rPr lang="en-US" sz="6000" smtClean="0"/>
              <a:t>”</a:t>
            </a:r>
            <a:endParaRPr lang="en-US" sz="6000" dirty="0" smtClean="0"/>
          </a:p>
          <a:p>
            <a:pPr marL="0" indent="0" algn="ctr">
              <a:buNone/>
            </a:pPr>
            <a:endParaRPr lang="en-US" sz="6000" dirty="0"/>
          </a:p>
          <a:p>
            <a:pPr marL="0" indent="0" algn="ctr">
              <a:buNone/>
            </a:pPr>
            <a:r>
              <a:rPr lang="en-US" sz="6000" dirty="0" smtClean="0"/>
              <a:t>I Thank You</a:t>
            </a:r>
            <a:endParaRPr lang="en-ZA" sz="6000" dirty="0"/>
          </a:p>
        </p:txBody>
      </p:sp>
    </p:spTree>
    <p:extLst>
      <p:ext uri="{BB962C8B-B14F-4D97-AF65-F5344CB8AC3E}">
        <p14:creationId xmlns:p14="http://schemas.microsoft.com/office/powerpoint/2010/main" val="722444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6"/>
            <a:ext cx="9144000" cy="1620837"/>
          </a:xfrm>
        </p:spPr>
        <p:txBody>
          <a:bodyPr>
            <a:noAutofit/>
          </a:bodyPr>
          <a:lstStyle/>
          <a:p>
            <a:r>
              <a:rPr lang="en-GB" sz="3600" b="1" i="1" dirty="0" smtClean="0"/>
              <a:t>Managing for Student Academic Success:  the Dialectic Relation of Structure and Agency</a:t>
            </a:r>
            <a:endParaRPr lang="en-ZA" sz="3600" b="1" dirty="0"/>
          </a:p>
        </p:txBody>
      </p:sp>
      <p:sp>
        <p:nvSpPr>
          <p:cNvPr id="3" name="Subtitle 2"/>
          <p:cNvSpPr>
            <a:spLocks noGrp="1"/>
          </p:cNvSpPr>
          <p:nvPr>
            <p:ph type="subTitle" idx="1"/>
          </p:nvPr>
        </p:nvSpPr>
        <p:spPr>
          <a:xfrm>
            <a:off x="748145" y="474260"/>
            <a:ext cx="10129405" cy="5157614"/>
          </a:xfrm>
        </p:spPr>
        <p:txBody>
          <a:bodyPr>
            <a:noAutofit/>
          </a:bodyPr>
          <a:lstStyle/>
          <a:p>
            <a:r>
              <a:rPr lang="en-ZA" sz="4000" dirty="0" smtClean="0">
                <a:solidFill>
                  <a:schemeClr val="bg1"/>
                </a:solidFill>
              </a:rPr>
              <a:t>Overview</a:t>
            </a:r>
            <a:r>
              <a:rPr lang="en-ZA" sz="2800" dirty="0" smtClean="0">
                <a:solidFill>
                  <a:schemeClr val="bg1"/>
                </a:solidFill>
              </a:rPr>
              <a:t> </a:t>
            </a:r>
            <a:endParaRPr lang="en-ZA" sz="2800" dirty="0" smtClean="0">
              <a:solidFill>
                <a:schemeClr val="bg1"/>
              </a:solidFill>
            </a:endParaRPr>
          </a:p>
          <a:p>
            <a:endParaRPr lang="en-ZA" dirty="0" smtClean="0">
              <a:solidFill>
                <a:schemeClr val="bg1"/>
              </a:solidFill>
            </a:endParaRPr>
          </a:p>
          <a:p>
            <a:pPr algn="l"/>
            <a:r>
              <a:rPr lang="en-ZA" dirty="0" smtClean="0">
                <a:solidFill>
                  <a:schemeClr val="bg1"/>
                </a:solidFill>
              </a:rPr>
              <a:t>1.Introducton and Background</a:t>
            </a:r>
          </a:p>
          <a:p>
            <a:pPr algn="l"/>
            <a:r>
              <a:rPr lang="en-ZA" dirty="0" smtClean="0">
                <a:solidFill>
                  <a:schemeClr val="bg1"/>
                </a:solidFill>
              </a:rPr>
              <a:t>2.Literature Review </a:t>
            </a:r>
          </a:p>
          <a:p>
            <a:pPr algn="l"/>
            <a:r>
              <a:rPr lang="en-ZA" dirty="0" smtClean="0">
                <a:solidFill>
                  <a:schemeClr val="bg1"/>
                </a:solidFill>
              </a:rPr>
              <a:t>3.Research Methodology</a:t>
            </a:r>
          </a:p>
          <a:p>
            <a:pPr algn="l"/>
            <a:r>
              <a:rPr lang="en-ZA" dirty="0" smtClean="0">
                <a:solidFill>
                  <a:schemeClr val="bg1"/>
                </a:solidFill>
              </a:rPr>
              <a:t>4.Analysis and Findings</a:t>
            </a:r>
          </a:p>
          <a:p>
            <a:pPr algn="l"/>
            <a:r>
              <a:rPr lang="en-ZA" dirty="0" smtClean="0">
                <a:solidFill>
                  <a:schemeClr val="bg1"/>
                </a:solidFill>
              </a:rPr>
              <a:t>5.Recommendations </a:t>
            </a:r>
            <a:endParaRPr lang="en-ZA" dirty="0" smtClean="0">
              <a:solidFill>
                <a:schemeClr val="bg1"/>
              </a:solidFill>
            </a:endParaRPr>
          </a:p>
        </p:txBody>
      </p:sp>
    </p:spTree>
    <p:extLst>
      <p:ext uri="{BB962C8B-B14F-4D97-AF65-F5344CB8AC3E}">
        <p14:creationId xmlns:p14="http://schemas.microsoft.com/office/powerpoint/2010/main" val="2985777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Introduction and Background</a:t>
            </a:r>
            <a:r>
              <a:rPr lang="en-US" dirty="0" smtClean="0"/>
              <a:t/>
            </a:r>
            <a:br>
              <a:rPr lang="en-US" dirty="0" smtClean="0"/>
            </a:br>
            <a:endParaRPr lang="en-US" dirty="0"/>
          </a:p>
        </p:txBody>
      </p:sp>
      <p:sp>
        <p:nvSpPr>
          <p:cNvPr id="3" name="Content Placeholder 2"/>
          <p:cNvSpPr>
            <a:spLocks noGrp="1"/>
          </p:cNvSpPr>
          <p:nvPr>
            <p:ph idx="1"/>
          </p:nvPr>
        </p:nvSpPr>
        <p:spPr>
          <a:xfrm>
            <a:off x="692426" y="1587086"/>
            <a:ext cx="10515600" cy="4351338"/>
          </a:xfrm>
        </p:spPr>
        <p:txBody>
          <a:bodyPr>
            <a:normAutofit/>
          </a:bodyPr>
          <a:lstStyle/>
          <a:p>
            <a:r>
              <a:rPr lang="en-ZA" sz="2400" dirty="0"/>
              <a:t>PAL is an intervention programme for high risk and high enrolment courses that seeks to enhance the quality of teaching and learning at </a:t>
            </a:r>
            <a:r>
              <a:rPr lang="en-ZA" sz="2400" dirty="0" smtClean="0"/>
              <a:t>WSU.</a:t>
            </a:r>
          </a:p>
          <a:p>
            <a:r>
              <a:rPr lang="en-ZA" sz="2400" dirty="0" smtClean="0"/>
              <a:t>PAL is an initiative by Centre for Learning and Teaching Development (CLTD) that encourages cross- year support between students registered for the same course.</a:t>
            </a:r>
          </a:p>
          <a:p>
            <a:r>
              <a:rPr lang="en-ZA" sz="2400" dirty="0" smtClean="0"/>
              <a:t>It is a peer to peer support scheme for personal and academic development which seeks to promote a culture of leaning through active participation.</a:t>
            </a:r>
          </a:p>
          <a:p>
            <a:r>
              <a:rPr lang="en-ZA" sz="2400" dirty="0"/>
              <a:t>Students from the year above support juniors by assisting them with their academic work</a:t>
            </a:r>
          </a:p>
          <a:p>
            <a:r>
              <a:rPr lang="en-ZA" sz="2400" dirty="0" smtClean="0"/>
              <a:t>The PAL programme was first offered at WSU since 2010 with an objective to integrate horizontal collaborative learning between peers</a:t>
            </a:r>
            <a:r>
              <a:rPr lang="en-US" sz="2400" dirty="0"/>
              <a:t> </a:t>
            </a:r>
            <a:r>
              <a:rPr lang="en-US" sz="2400" dirty="0" smtClean="0"/>
              <a:t>for academic success.</a:t>
            </a:r>
            <a:endParaRPr lang="en-ZA" sz="2400" dirty="0" smtClean="0"/>
          </a:p>
          <a:p>
            <a:endParaRPr lang="en-ZA" sz="2400" dirty="0" smtClean="0"/>
          </a:p>
          <a:p>
            <a:endParaRPr lang="en-ZA" sz="2400" dirty="0" smtClean="0"/>
          </a:p>
          <a:p>
            <a:endParaRPr lang="en-ZA" sz="2400" dirty="0"/>
          </a:p>
        </p:txBody>
      </p:sp>
    </p:spTree>
    <p:extLst>
      <p:ext uri="{BB962C8B-B14F-4D97-AF65-F5344CB8AC3E}">
        <p14:creationId xmlns:p14="http://schemas.microsoft.com/office/powerpoint/2010/main" val="4095030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Purpose of the study</a:t>
            </a:r>
            <a:r>
              <a:rPr lang="en-US" dirty="0" smtClean="0"/>
              <a:t/>
            </a:r>
            <a:br>
              <a:rPr lang="en-US" dirty="0" smtClean="0"/>
            </a:br>
            <a:endParaRPr lang="en-US" dirty="0"/>
          </a:p>
        </p:txBody>
      </p:sp>
      <p:sp>
        <p:nvSpPr>
          <p:cNvPr id="3" name="Content Placeholder 2"/>
          <p:cNvSpPr>
            <a:spLocks noGrp="1"/>
          </p:cNvSpPr>
          <p:nvPr>
            <p:ph idx="1"/>
          </p:nvPr>
        </p:nvSpPr>
        <p:spPr>
          <a:xfrm>
            <a:off x="692426" y="1587086"/>
            <a:ext cx="10515600" cy="4351338"/>
          </a:xfrm>
        </p:spPr>
        <p:txBody>
          <a:bodyPr>
            <a:normAutofit lnSpcReduction="10000"/>
          </a:bodyPr>
          <a:lstStyle/>
          <a:p>
            <a:r>
              <a:rPr lang="en-ZA" sz="2400" dirty="0"/>
              <a:t>The response </a:t>
            </a:r>
            <a:r>
              <a:rPr lang="en-ZA" sz="2400" dirty="0" smtClean="0"/>
              <a:t>obtained </a:t>
            </a:r>
            <a:r>
              <a:rPr lang="en-ZA" sz="2400" dirty="0"/>
              <a:t>from PAL Leaders about their experience </a:t>
            </a:r>
            <a:r>
              <a:rPr lang="en-ZA" sz="2400" dirty="0" smtClean="0"/>
              <a:t>in the programme </a:t>
            </a:r>
            <a:r>
              <a:rPr lang="en-ZA" sz="2400" dirty="0"/>
              <a:t>will help the PAL Coordinators with an understanding of whether the PAL programme meet its desired objectives </a:t>
            </a:r>
            <a:r>
              <a:rPr lang="en-ZA" sz="2400" dirty="0" smtClean="0"/>
              <a:t>or not and make necessary deviations so as to respond to the learning needs.</a:t>
            </a:r>
          </a:p>
          <a:p>
            <a:r>
              <a:rPr lang="en-ZA" sz="2400" dirty="0" smtClean="0"/>
              <a:t>The feedback will assist in how the training and workshops are structured in order to be more beneficial to the PAL Leaders.</a:t>
            </a:r>
          </a:p>
          <a:p>
            <a:r>
              <a:rPr lang="en-ZA" sz="2400" dirty="0" smtClean="0"/>
              <a:t>The study will also help to hear the students voice of what is working and  what is not working in order to improve the efficacy of the programme.</a:t>
            </a:r>
          </a:p>
          <a:p>
            <a:r>
              <a:rPr lang="en-ZA" sz="2400" dirty="0">
                <a:cs typeface="Tahoma" pitchFamily="34" charset="0"/>
              </a:rPr>
              <a:t>The author shares </a:t>
            </a:r>
            <a:r>
              <a:rPr lang="en-ZA" sz="2400" dirty="0" smtClean="0">
                <a:cs typeface="Tahoma" pitchFamily="34" charset="0"/>
              </a:rPr>
              <a:t>his </a:t>
            </a:r>
            <a:r>
              <a:rPr lang="en-ZA" sz="2400" dirty="0">
                <a:cs typeface="Tahoma" pitchFamily="34" charset="0"/>
              </a:rPr>
              <a:t>experience of using </a:t>
            </a:r>
            <a:r>
              <a:rPr lang="en-ZA" sz="2400" dirty="0" smtClean="0">
                <a:cs typeface="Tahoma" pitchFamily="34" charset="0"/>
              </a:rPr>
              <a:t>the PAL Programme </a:t>
            </a:r>
            <a:r>
              <a:rPr lang="en-ZA" sz="2400" dirty="0">
                <a:cs typeface="Tahoma" pitchFamily="34" charset="0"/>
              </a:rPr>
              <a:t>at Walter </a:t>
            </a:r>
            <a:r>
              <a:rPr lang="en-ZA" sz="2400" dirty="0" err="1">
                <a:cs typeface="Tahoma" pitchFamily="34" charset="0"/>
              </a:rPr>
              <a:t>Sisulu</a:t>
            </a:r>
            <a:r>
              <a:rPr lang="en-ZA" sz="2400" dirty="0">
                <a:cs typeface="Tahoma" pitchFamily="34" charset="0"/>
              </a:rPr>
              <a:t> </a:t>
            </a:r>
            <a:r>
              <a:rPr lang="en-ZA" sz="2400" dirty="0" smtClean="0">
                <a:cs typeface="Tahoma" pitchFamily="34" charset="0"/>
              </a:rPr>
              <a:t>University (WSU) as an intervention measure, </a:t>
            </a:r>
            <a:r>
              <a:rPr lang="en-ZA" sz="2400" dirty="0">
                <a:cs typeface="Tahoma" pitchFamily="34" charset="0"/>
              </a:rPr>
              <a:t>and thereby give recommendations on how the potential benefits of </a:t>
            </a:r>
            <a:r>
              <a:rPr lang="en-ZA" sz="2400" dirty="0" smtClean="0">
                <a:cs typeface="Tahoma" pitchFamily="34" charset="0"/>
              </a:rPr>
              <a:t>the programme </a:t>
            </a:r>
            <a:r>
              <a:rPr lang="en-ZA" sz="2400" dirty="0">
                <a:cs typeface="Tahoma" pitchFamily="34" charset="0"/>
              </a:rPr>
              <a:t>can be used effectively to </a:t>
            </a:r>
            <a:r>
              <a:rPr lang="en-ZA" sz="2400" dirty="0" smtClean="0">
                <a:cs typeface="Tahoma" pitchFamily="34" charset="0"/>
              </a:rPr>
              <a:t>develop the best PAL Practices and student academic support programme.</a:t>
            </a:r>
            <a:endParaRPr lang="en-ZA" sz="2400" dirty="0">
              <a:cs typeface="Tahoma" pitchFamily="34" charset="0"/>
            </a:endParaRPr>
          </a:p>
          <a:p>
            <a:endParaRPr lang="en-ZA" sz="2400" dirty="0" smtClean="0"/>
          </a:p>
          <a:p>
            <a:endParaRPr lang="en-ZA" sz="2400" dirty="0" smtClean="0"/>
          </a:p>
          <a:p>
            <a:endParaRPr lang="en-ZA" sz="2400" dirty="0" smtClean="0"/>
          </a:p>
          <a:p>
            <a:endParaRPr lang="en-ZA" sz="2400" dirty="0"/>
          </a:p>
        </p:txBody>
      </p:sp>
    </p:spTree>
    <p:extLst>
      <p:ext uri="{BB962C8B-B14F-4D97-AF65-F5344CB8AC3E}">
        <p14:creationId xmlns:p14="http://schemas.microsoft.com/office/powerpoint/2010/main" val="3226334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WSU </a:t>
            </a:r>
            <a:r>
              <a:rPr lang="en-US" dirty="0"/>
              <a:t>Student Access, Retention and Success Policy</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GB" dirty="0" smtClean="0"/>
              <a:t>“WSU </a:t>
            </a:r>
            <a:r>
              <a:rPr lang="en-GB" dirty="0"/>
              <a:t>requires that faculties and schools shall, in the planning and delivery of academic instruction, and in consultation with the Centre for Learning and Teaching Development:</a:t>
            </a:r>
            <a:endParaRPr lang="en-US" dirty="0"/>
          </a:p>
          <a:p>
            <a:pPr lvl="1"/>
            <a:r>
              <a:rPr lang="en-GB" dirty="0" smtClean="0"/>
              <a:t>Indicate </a:t>
            </a:r>
            <a:r>
              <a:rPr lang="en-GB" dirty="0"/>
              <a:t>their access, retention and success plans and activities. </a:t>
            </a:r>
            <a:endParaRPr lang="en-US" dirty="0"/>
          </a:p>
          <a:p>
            <a:pPr lvl="1"/>
            <a:r>
              <a:rPr lang="en-US" dirty="0" smtClean="0"/>
              <a:t>Identify </a:t>
            </a:r>
            <a:r>
              <a:rPr lang="en-GB" dirty="0" smtClean="0"/>
              <a:t>high</a:t>
            </a:r>
            <a:r>
              <a:rPr lang="en-GB" dirty="0"/>
              <a:t>-risk </a:t>
            </a:r>
            <a:r>
              <a:rPr lang="en-GB" dirty="0" smtClean="0"/>
              <a:t>subjects.</a:t>
            </a:r>
            <a:endParaRPr lang="en-US" sz="4000" dirty="0"/>
          </a:p>
          <a:p>
            <a:pPr lvl="1"/>
            <a:r>
              <a:rPr lang="en-GB" dirty="0"/>
              <a:t>Competent senior students in these subjects shall be identified and trained as </a:t>
            </a:r>
            <a:r>
              <a:rPr lang="en-GB" dirty="0" smtClean="0"/>
              <a:t>PAL </a:t>
            </a:r>
            <a:r>
              <a:rPr lang="en-GB" dirty="0"/>
              <a:t>leaders. </a:t>
            </a:r>
            <a:endParaRPr lang="en-US" sz="4000" dirty="0"/>
          </a:p>
          <a:p>
            <a:pPr lvl="1"/>
            <a:r>
              <a:rPr lang="en-GB" dirty="0" smtClean="0"/>
              <a:t> </a:t>
            </a:r>
            <a:r>
              <a:rPr lang="en-GB" dirty="0"/>
              <a:t>These </a:t>
            </a:r>
            <a:r>
              <a:rPr lang="en-GB" dirty="0" smtClean="0"/>
              <a:t>PAL </a:t>
            </a:r>
            <a:r>
              <a:rPr lang="en-GB" dirty="0"/>
              <a:t>leaders shall act as role models and assist students in developing their own study skills. </a:t>
            </a:r>
            <a:endParaRPr lang="en-GB" dirty="0" smtClean="0"/>
          </a:p>
          <a:p>
            <a:pPr lvl="1"/>
            <a:r>
              <a:rPr lang="en-GB" dirty="0" smtClean="0"/>
              <a:t>They </a:t>
            </a:r>
            <a:r>
              <a:rPr lang="en-GB" dirty="0"/>
              <a:t>shall function as learning process as well as content advisors.</a:t>
            </a:r>
            <a:endParaRPr lang="en-US" sz="4000" dirty="0"/>
          </a:p>
          <a:p>
            <a:pPr lvl="1"/>
            <a:r>
              <a:rPr lang="en-GB" dirty="0" smtClean="0"/>
              <a:t>The </a:t>
            </a:r>
            <a:r>
              <a:rPr lang="en-GB" dirty="0"/>
              <a:t>efficacy of </a:t>
            </a:r>
            <a:r>
              <a:rPr lang="en-GB" dirty="0" smtClean="0"/>
              <a:t>PAL </a:t>
            </a:r>
            <a:r>
              <a:rPr lang="en-GB" dirty="0"/>
              <a:t>shall be monitored on an </a:t>
            </a:r>
            <a:r>
              <a:rPr lang="en-GB" dirty="0" smtClean="0"/>
              <a:t>on going </a:t>
            </a:r>
            <a:r>
              <a:rPr lang="en-GB" dirty="0"/>
              <a:t>basis.</a:t>
            </a:r>
            <a:r>
              <a:rPr lang="en-GB" sz="400" dirty="0"/>
              <a:t>                  </a:t>
            </a:r>
            <a:endParaRPr lang="en-US" sz="4000" dirty="0"/>
          </a:p>
          <a:p>
            <a:endParaRPr lang="en-US" dirty="0"/>
          </a:p>
        </p:txBody>
      </p:sp>
    </p:spTree>
    <p:extLst>
      <p:ext uri="{BB962C8B-B14F-4D97-AF65-F5344CB8AC3E}">
        <p14:creationId xmlns:p14="http://schemas.microsoft.com/office/powerpoint/2010/main" val="2208562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WSU </a:t>
            </a:r>
            <a:r>
              <a:rPr lang="en-US" dirty="0"/>
              <a:t>Student Access, Retention and Success Policy</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GB" dirty="0" smtClean="0"/>
              <a:t>“WSU </a:t>
            </a:r>
            <a:r>
              <a:rPr lang="en-GB" dirty="0"/>
              <a:t>requires that faculties and schools shall, in the planning and delivery of academic instruction, and in consultation with the Centre for Learning and Teaching Development:</a:t>
            </a:r>
            <a:endParaRPr lang="en-US" dirty="0"/>
          </a:p>
          <a:p>
            <a:pPr lvl="1"/>
            <a:r>
              <a:rPr lang="en-GB" dirty="0" smtClean="0"/>
              <a:t>Indicate </a:t>
            </a:r>
            <a:r>
              <a:rPr lang="en-GB" dirty="0"/>
              <a:t>their access, retention and success plans and activities. </a:t>
            </a:r>
            <a:endParaRPr lang="en-US" dirty="0"/>
          </a:p>
          <a:p>
            <a:pPr lvl="1"/>
            <a:r>
              <a:rPr lang="en-US" dirty="0" smtClean="0"/>
              <a:t>Identify </a:t>
            </a:r>
            <a:r>
              <a:rPr lang="en-GB" dirty="0" smtClean="0"/>
              <a:t>high</a:t>
            </a:r>
            <a:r>
              <a:rPr lang="en-GB" dirty="0"/>
              <a:t>-risk </a:t>
            </a:r>
            <a:r>
              <a:rPr lang="en-GB" dirty="0" smtClean="0"/>
              <a:t>subjects.</a:t>
            </a:r>
            <a:endParaRPr lang="en-US" sz="4000" dirty="0"/>
          </a:p>
          <a:p>
            <a:pPr lvl="1"/>
            <a:r>
              <a:rPr lang="en-GB" dirty="0"/>
              <a:t>Competent senior students in these subjects shall be identified and trained as </a:t>
            </a:r>
            <a:r>
              <a:rPr lang="en-GB" dirty="0" smtClean="0"/>
              <a:t>PAL </a:t>
            </a:r>
            <a:r>
              <a:rPr lang="en-GB" dirty="0"/>
              <a:t>leaders. </a:t>
            </a:r>
            <a:endParaRPr lang="en-US" sz="4000" dirty="0"/>
          </a:p>
          <a:p>
            <a:pPr lvl="1"/>
            <a:r>
              <a:rPr lang="en-GB" dirty="0" smtClean="0"/>
              <a:t> </a:t>
            </a:r>
            <a:r>
              <a:rPr lang="en-GB" dirty="0"/>
              <a:t>These </a:t>
            </a:r>
            <a:r>
              <a:rPr lang="en-GB" dirty="0" smtClean="0"/>
              <a:t>PAL </a:t>
            </a:r>
            <a:r>
              <a:rPr lang="en-GB" dirty="0"/>
              <a:t>leaders shall act as role models and assist students in developing their own study skills. </a:t>
            </a:r>
            <a:endParaRPr lang="en-GB" dirty="0" smtClean="0"/>
          </a:p>
          <a:p>
            <a:pPr lvl="1"/>
            <a:r>
              <a:rPr lang="en-GB" dirty="0" smtClean="0"/>
              <a:t>They </a:t>
            </a:r>
            <a:r>
              <a:rPr lang="en-GB" dirty="0"/>
              <a:t>shall function as learning process as well as content advisors.</a:t>
            </a:r>
            <a:endParaRPr lang="en-US" sz="4000" dirty="0"/>
          </a:p>
          <a:p>
            <a:pPr lvl="1"/>
            <a:r>
              <a:rPr lang="en-GB" dirty="0" smtClean="0"/>
              <a:t>The </a:t>
            </a:r>
            <a:r>
              <a:rPr lang="en-GB" dirty="0"/>
              <a:t>efficacy of </a:t>
            </a:r>
            <a:r>
              <a:rPr lang="en-GB" dirty="0" smtClean="0"/>
              <a:t>PAL </a:t>
            </a:r>
            <a:r>
              <a:rPr lang="en-GB" dirty="0"/>
              <a:t>shall be monitored on an </a:t>
            </a:r>
            <a:r>
              <a:rPr lang="en-GB" dirty="0" smtClean="0"/>
              <a:t>on going </a:t>
            </a:r>
            <a:r>
              <a:rPr lang="en-GB" dirty="0"/>
              <a:t>basis.</a:t>
            </a:r>
            <a:r>
              <a:rPr lang="en-GB" sz="400" dirty="0"/>
              <a:t>                  </a:t>
            </a:r>
            <a:endParaRPr lang="en-US" sz="4000" dirty="0"/>
          </a:p>
          <a:p>
            <a:endParaRPr lang="en-US" dirty="0"/>
          </a:p>
        </p:txBody>
      </p:sp>
    </p:spTree>
    <p:extLst>
      <p:ext uri="{BB962C8B-B14F-4D97-AF65-F5344CB8AC3E}">
        <p14:creationId xmlns:p14="http://schemas.microsoft.com/office/powerpoint/2010/main" val="232321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Literature review</a:t>
            </a:r>
            <a:endParaRPr lang="en-US" dirty="0"/>
          </a:p>
        </p:txBody>
      </p:sp>
      <p:sp>
        <p:nvSpPr>
          <p:cNvPr id="5" name="Content Placeholder 4"/>
          <p:cNvSpPr>
            <a:spLocks noGrp="1"/>
          </p:cNvSpPr>
          <p:nvPr>
            <p:ph idx="1"/>
          </p:nvPr>
        </p:nvSpPr>
        <p:spPr/>
        <p:txBody>
          <a:bodyPr/>
          <a:lstStyle/>
          <a:p>
            <a:r>
              <a:rPr lang="en-ZA" dirty="0" smtClean="0"/>
              <a:t>PAL refer “active </a:t>
            </a:r>
            <a:r>
              <a:rPr lang="en-ZA" dirty="0"/>
              <a:t>discussion and cooperative learning within the framework of a partnership with the formal structures of the course.” (</a:t>
            </a:r>
            <a:r>
              <a:rPr lang="en-ZA" dirty="0" err="1"/>
              <a:t>Capstick</a:t>
            </a:r>
            <a:r>
              <a:rPr lang="en-ZA" dirty="0"/>
              <a:t>, 2004, </a:t>
            </a:r>
            <a:r>
              <a:rPr lang="en-ZA" dirty="0" smtClean="0"/>
              <a:t>p.1)2</a:t>
            </a:r>
          </a:p>
          <a:p>
            <a:r>
              <a:rPr lang="en-ZA" dirty="0"/>
              <a:t>PAL is widely seen to be actualised in two modes of operational implementation, which Black and </a:t>
            </a:r>
            <a:r>
              <a:rPr lang="en-ZA" dirty="0" err="1"/>
              <a:t>MacKenzie</a:t>
            </a:r>
            <a:r>
              <a:rPr lang="en-ZA" dirty="0"/>
              <a:t> refer to as “horizontal” and “vertical” peer support (Black and </a:t>
            </a:r>
            <a:r>
              <a:rPr lang="en-ZA" dirty="0" err="1"/>
              <a:t>MacKenzie</a:t>
            </a:r>
            <a:r>
              <a:rPr lang="en-ZA" dirty="0"/>
              <a:t>, 2008, p.3</a:t>
            </a:r>
            <a:r>
              <a:rPr lang="en-ZA" dirty="0" smtClean="0"/>
              <a:t>)</a:t>
            </a:r>
          </a:p>
          <a:p>
            <a:r>
              <a:rPr lang="en-ZA" dirty="0"/>
              <a:t>Vygotsky (1978) described the Zone of Proximal Development (ZPD) as the range of tasks that a child can perform with the help and guidance of others but cannot yet perform independently</a:t>
            </a:r>
          </a:p>
          <a:p>
            <a:endParaRPr lang="en-ZA" dirty="0" smtClean="0"/>
          </a:p>
          <a:p>
            <a:endParaRPr lang="en-ZA" dirty="0"/>
          </a:p>
        </p:txBody>
      </p:sp>
    </p:spTree>
    <p:extLst>
      <p:ext uri="{BB962C8B-B14F-4D97-AF65-F5344CB8AC3E}">
        <p14:creationId xmlns:p14="http://schemas.microsoft.com/office/powerpoint/2010/main" val="1363103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 Methodology </a:t>
            </a:r>
            <a:endParaRPr lang="en-US" dirty="0"/>
          </a:p>
        </p:txBody>
      </p:sp>
      <p:sp>
        <p:nvSpPr>
          <p:cNvPr id="5" name="Content Placeholder 4"/>
          <p:cNvSpPr>
            <a:spLocks noGrp="1"/>
          </p:cNvSpPr>
          <p:nvPr>
            <p:ph idx="1"/>
          </p:nvPr>
        </p:nvSpPr>
        <p:spPr/>
        <p:txBody>
          <a:bodyPr/>
          <a:lstStyle/>
          <a:p>
            <a:r>
              <a:rPr lang="en-ZA" dirty="0" smtClean="0"/>
              <a:t>Quantitative approach has been used for this study</a:t>
            </a:r>
          </a:p>
          <a:p>
            <a:r>
              <a:rPr lang="en-ZA" dirty="0"/>
              <a:t>The sample was comprised of mechanical engineering PAL </a:t>
            </a:r>
            <a:r>
              <a:rPr lang="en-ZA" dirty="0" smtClean="0"/>
              <a:t>Leaders</a:t>
            </a:r>
          </a:p>
          <a:p>
            <a:r>
              <a:rPr lang="en-ZA" dirty="0"/>
              <a:t>T</a:t>
            </a:r>
            <a:r>
              <a:rPr lang="en-ZA" dirty="0" smtClean="0"/>
              <a:t>he </a:t>
            </a:r>
            <a:r>
              <a:rPr lang="en-ZA" dirty="0"/>
              <a:t>technique used for collecting data was questionnaires</a:t>
            </a:r>
            <a:r>
              <a:rPr lang="en-ZA" dirty="0" smtClean="0"/>
              <a:t> </a:t>
            </a:r>
          </a:p>
          <a:p>
            <a:endParaRPr lang="en-ZA" dirty="0"/>
          </a:p>
        </p:txBody>
      </p:sp>
    </p:spTree>
    <p:extLst>
      <p:ext uri="{BB962C8B-B14F-4D97-AF65-F5344CB8AC3E}">
        <p14:creationId xmlns:p14="http://schemas.microsoft.com/office/powerpoint/2010/main" val="3150951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Pilot data analysis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6255" y="1825625"/>
            <a:ext cx="7739489"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326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3455</TotalTime>
  <Words>863</Words>
  <Application>Microsoft Office PowerPoint</Application>
  <PresentationFormat>Custom</PresentationFormat>
  <Paragraphs>74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Managing for Student Academic Success:  the Dialectic Relation of Structure and Agency</vt:lpstr>
      <vt:lpstr>Managing for Student Academic Success:  the Dialectic Relation of Structure and Agency</vt:lpstr>
      <vt:lpstr>Introduction and Background </vt:lpstr>
      <vt:lpstr>Purpose of the study </vt:lpstr>
      <vt:lpstr> WSU Student Access, Retention and Success Policy </vt:lpstr>
      <vt:lpstr> WSU Student Access, Retention and Success Policy </vt:lpstr>
      <vt:lpstr>Literature review</vt:lpstr>
      <vt:lpstr>Research Methodology </vt:lpstr>
      <vt:lpstr>Pilot data analysis</vt:lpstr>
      <vt:lpstr>Analysis and findings </vt:lpstr>
      <vt:lpstr>Analysis and findings</vt:lpstr>
      <vt:lpstr>Analysis and findings</vt:lpstr>
      <vt:lpstr>Analysis and findings</vt:lpstr>
      <vt:lpstr>Analysis and findings</vt:lpstr>
      <vt:lpstr>Findings</vt:lpstr>
      <vt:lpstr>Recommendations and conclusion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Social Realist Account of the Roles of Higher Education Leadership and Management for Student Academic Success</dc:title>
  <dc:creator>vdwayi</dc:creator>
  <cp:lastModifiedBy>User</cp:lastModifiedBy>
  <cp:revision>714</cp:revision>
  <dcterms:created xsi:type="dcterms:W3CDTF">2013-09-25T12:49:30Z</dcterms:created>
  <dcterms:modified xsi:type="dcterms:W3CDTF">2018-03-26T10:45:25Z</dcterms:modified>
</cp:coreProperties>
</file>