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97" r:id="rId2"/>
    <p:sldId id="267" r:id="rId3"/>
    <p:sldId id="265" r:id="rId4"/>
    <p:sldId id="266" r:id="rId5"/>
    <p:sldId id="295" r:id="rId6"/>
    <p:sldId id="279" r:id="rId7"/>
    <p:sldId id="278" r:id="rId8"/>
    <p:sldId id="299" r:id="rId9"/>
    <p:sldId id="281" r:id="rId10"/>
    <p:sldId id="269" r:id="rId11"/>
    <p:sldId id="270" r:id="rId12"/>
    <p:sldId id="301" r:id="rId13"/>
    <p:sldId id="268" r:id="rId14"/>
    <p:sldId id="271" r:id="rId15"/>
    <p:sldId id="262" r:id="rId16"/>
    <p:sldId id="261" r:id="rId17"/>
    <p:sldId id="275" r:id="rId18"/>
    <p:sldId id="277" r:id="rId19"/>
    <p:sldId id="296"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1" d="100"/>
          <a:sy n="91" d="100"/>
        </p:scale>
        <p:origin x="192"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252D9-E90B-44D5-8422-19FE6D4C294A}"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ZA"/>
        </a:p>
      </dgm:t>
    </dgm:pt>
    <dgm:pt modelId="{3CE274FB-D76E-4B82-94AF-B7BCD9CB31D7}">
      <dgm:prSet phldrT="[Text]"/>
      <dgm:spPr/>
      <dgm:t>
        <a:bodyPr/>
        <a:lstStyle/>
        <a:p>
          <a:r>
            <a:rPr lang="en-ZA" dirty="0" smtClean="0"/>
            <a:t>CAMPUS</a:t>
          </a:r>
          <a:endParaRPr lang="en-ZA" dirty="0"/>
        </a:p>
      </dgm:t>
    </dgm:pt>
    <dgm:pt modelId="{D2038724-0494-4940-BAE5-B2A27E778AD5}" type="parTrans" cxnId="{C9E3415B-F719-4DBA-B648-D13B7B355E1D}">
      <dgm:prSet/>
      <dgm:spPr/>
      <dgm:t>
        <a:bodyPr/>
        <a:lstStyle/>
        <a:p>
          <a:endParaRPr lang="en-ZA"/>
        </a:p>
      </dgm:t>
    </dgm:pt>
    <dgm:pt modelId="{D349CB1F-2BB7-4573-A4D4-0846BCC4252B}" type="sibTrans" cxnId="{C9E3415B-F719-4DBA-B648-D13B7B355E1D}">
      <dgm:prSet/>
      <dgm:spPr/>
      <dgm:t>
        <a:bodyPr/>
        <a:lstStyle/>
        <a:p>
          <a:endParaRPr lang="en-ZA"/>
        </a:p>
      </dgm:t>
    </dgm:pt>
    <dgm:pt modelId="{376200A5-7EC3-4940-94DB-2E82BF50E50D}" type="asst">
      <dgm:prSet phldrT="[Text]"/>
      <dgm:spPr/>
      <dgm:t>
        <a:bodyPr/>
        <a:lstStyle/>
        <a:p>
          <a:r>
            <a:rPr lang="en-ZA" dirty="0" smtClean="0"/>
            <a:t>PAL COORDINABTOR (S)</a:t>
          </a:r>
          <a:endParaRPr lang="en-ZA" dirty="0"/>
        </a:p>
      </dgm:t>
    </dgm:pt>
    <dgm:pt modelId="{53A0BA2F-A136-43A2-B706-B8517F23584F}" type="parTrans" cxnId="{3B795FBF-B189-4792-B95A-36F9B8011894}">
      <dgm:prSet/>
      <dgm:spPr/>
      <dgm:t>
        <a:bodyPr/>
        <a:lstStyle/>
        <a:p>
          <a:endParaRPr lang="en-ZA"/>
        </a:p>
      </dgm:t>
    </dgm:pt>
    <dgm:pt modelId="{8944883F-E48E-4A74-8436-14953B09D471}" type="sibTrans" cxnId="{3B795FBF-B189-4792-B95A-36F9B8011894}">
      <dgm:prSet/>
      <dgm:spPr/>
      <dgm:t>
        <a:bodyPr/>
        <a:lstStyle/>
        <a:p>
          <a:endParaRPr lang="en-ZA"/>
        </a:p>
      </dgm:t>
    </dgm:pt>
    <dgm:pt modelId="{C2190194-100A-4F87-BF45-CD15B8B96726}">
      <dgm:prSet phldrT="[Text]"/>
      <dgm:spPr/>
      <dgm:t>
        <a:bodyPr/>
        <a:lstStyle/>
        <a:p>
          <a:r>
            <a:rPr lang="en-ZA" dirty="0" smtClean="0"/>
            <a:t>LAB ASSISTANTS</a:t>
          </a:r>
          <a:endParaRPr lang="en-ZA" dirty="0"/>
        </a:p>
      </dgm:t>
    </dgm:pt>
    <dgm:pt modelId="{C9314EE3-C66C-4328-865F-FE91502E8562}" type="parTrans" cxnId="{C4F26344-23DF-4BC3-8D5E-7A2FEAD89604}">
      <dgm:prSet/>
      <dgm:spPr/>
      <dgm:t>
        <a:bodyPr/>
        <a:lstStyle/>
        <a:p>
          <a:endParaRPr lang="en-ZA"/>
        </a:p>
      </dgm:t>
    </dgm:pt>
    <dgm:pt modelId="{A93FF095-A924-4A33-825B-D8FCAA3FCD71}" type="sibTrans" cxnId="{C4F26344-23DF-4BC3-8D5E-7A2FEAD89604}">
      <dgm:prSet/>
      <dgm:spPr/>
      <dgm:t>
        <a:bodyPr/>
        <a:lstStyle/>
        <a:p>
          <a:endParaRPr lang="en-ZA"/>
        </a:p>
      </dgm:t>
    </dgm:pt>
    <dgm:pt modelId="{B919748F-0D6B-429E-ADB3-AB91712449ED}">
      <dgm:prSet phldrT="[Text]"/>
      <dgm:spPr/>
      <dgm:t>
        <a:bodyPr/>
        <a:lstStyle/>
        <a:p>
          <a:r>
            <a:rPr lang="en-ZA" dirty="0" smtClean="0"/>
            <a:t>E-LEARNG ASSISTANTS</a:t>
          </a:r>
          <a:endParaRPr lang="en-ZA" dirty="0"/>
        </a:p>
      </dgm:t>
    </dgm:pt>
    <dgm:pt modelId="{7C413CDD-DC9A-4CA9-B494-FB59516CD0A1}" type="parTrans" cxnId="{D0EBDE67-715D-4043-90DF-5AB63478CFDB}">
      <dgm:prSet/>
      <dgm:spPr/>
      <dgm:t>
        <a:bodyPr/>
        <a:lstStyle/>
        <a:p>
          <a:endParaRPr lang="en-ZA"/>
        </a:p>
      </dgm:t>
    </dgm:pt>
    <dgm:pt modelId="{5F1525FC-F261-4555-B107-DF5C49B79DC5}" type="sibTrans" cxnId="{D0EBDE67-715D-4043-90DF-5AB63478CFDB}">
      <dgm:prSet/>
      <dgm:spPr/>
      <dgm:t>
        <a:bodyPr/>
        <a:lstStyle/>
        <a:p>
          <a:endParaRPr lang="en-ZA"/>
        </a:p>
      </dgm:t>
    </dgm:pt>
    <dgm:pt modelId="{E9176C10-019E-46A7-A3CD-595CE3FB03C5}">
      <dgm:prSet phldrT="[Text]"/>
      <dgm:spPr/>
      <dgm:t>
        <a:bodyPr/>
        <a:lstStyle/>
        <a:p>
          <a:r>
            <a:rPr lang="en-ZA" dirty="0" smtClean="0"/>
            <a:t>TUTORS</a:t>
          </a:r>
          <a:endParaRPr lang="en-ZA" dirty="0"/>
        </a:p>
      </dgm:t>
    </dgm:pt>
    <dgm:pt modelId="{E950CDEB-09D6-4D28-81F2-6F3FF5DB74BD}" type="parTrans" cxnId="{AB44973F-8BCE-42FA-80BF-DD3A6F330A7F}">
      <dgm:prSet/>
      <dgm:spPr/>
      <dgm:t>
        <a:bodyPr/>
        <a:lstStyle/>
        <a:p>
          <a:endParaRPr lang="en-ZA"/>
        </a:p>
      </dgm:t>
    </dgm:pt>
    <dgm:pt modelId="{0FB03A99-C863-42EC-BD0E-71556DAD7E15}" type="sibTrans" cxnId="{AB44973F-8BCE-42FA-80BF-DD3A6F330A7F}">
      <dgm:prSet/>
      <dgm:spPr/>
      <dgm:t>
        <a:bodyPr/>
        <a:lstStyle/>
        <a:p>
          <a:endParaRPr lang="en-ZA"/>
        </a:p>
      </dgm:t>
    </dgm:pt>
    <dgm:pt modelId="{8F3ED49A-FACA-4166-A293-DB64A03456B5}">
      <dgm:prSet/>
      <dgm:spPr/>
      <dgm:t>
        <a:bodyPr/>
        <a:lstStyle/>
        <a:p>
          <a:r>
            <a:rPr lang="en-ZA" dirty="0" smtClean="0"/>
            <a:t>PAL LEADERS(SUBJECT)</a:t>
          </a:r>
          <a:endParaRPr lang="en-ZA" dirty="0"/>
        </a:p>
      </dgm:t>
    </dgm:pt>
    <dgm:pt modelId="{78CD105E-4CF9-4E27-A4B6-FED3CB7E6A03}" type="parTrans" cxnId="{333227A3-DF96-4100-B8D4-D34DA866C51B}">
      <dgm:prSet/>
      <dgm:spPr/>
      <dgm:t>
        <a:bodyPr/>
        <a:lstStyle/>
        <a:p>
          <a:endParaRPr lang="en-ZA"/>
        </a:p>
      </dgm:t>
    </dgm:pt>
    <dgm:pt modelId="{2E39FE21-0607-4E00-B9ED-9B684AD716D1}" type="sibTrans" cxnId="{333227A3-DF96-4100-B8D4-D34DA866C51B}">
      <dgm:prSet/>
      <dgm:spPr/>
      <dgm:t>
        <a:bodyPr/>
        <a:lstStyle/>
        <a:p>
          <a:endParaRPr lang="en-ZA"/>
        </a:p>
      </dgm:t>
    </dgm:pt>
    <dgm:pt modelId="{536B231C-D646-4106-B14F-F27BE269F41C}" type="pres">
      <dgm:prSet presAssocID="{F5C252D9-E90B-44D5-8422-19FE6D4C294A}" presName="hierChild1" presStyleCnt="0">
        <dgm:presLayoutVars>
          <dgm:orgChart val="1"/>
          <dgm:chPref val="1"/>
          <dgm:dir/>
          <dgm:animOne val="branch"/>
          <dgm:animLvl val="lvl"/>
          <dgm:resizeHandles/>
        </dgm:presLayoutVars>
      </dgm:prSet>
      <dgm:spPr/>
      <dgm:t>
        <a:bodyPr/>
        <a:lstStyle/>
        <a:p>
          <a:endParaRPr lang="en-ZA"/>
        </a:p>
      </dgm:t>
    </dgm:pt>
    <dgm:pt modelId="{6818527A-3481-49B0-8A05-F54E8953BD56}" type="pres">
      <dgm:prSet presAssocID="{3CE274FB-D76E-4B82-94AF-B7BCD9CB31D7}" presName="hierRoot1" presStyleCnt="0">
        <dgm:presLayoutVars>
          <dgm:hierBranch val="init"/>
        </dgm:presLayoutVars>
      </dgm:prSet>
      <dgm:spPr/>
    </dgm:pt>
    <dgm:pt modelId="{A7C267B4-413A-43FC-BF5B-93E86DB35464}" type="pres">
      <dgm:prSet presAssocID="{3CE274FB-D76E-4B82-94AF-B7BCD9CB31D7}" presName="rootComposite1" presStyleCnt="0"/>
      <dgm:spPr/>
    </dgm:pt>
    <dgm:pt modelId="{BEB1BF05-BFAC-4560-BAA9-61213BD5E245}" type="pres">
      <dgm:prSet presAssocID="{3CE274FB-D76E-4B82-94AF-B7BCD9CB31D7}" presName="rootText1" presStyleLbl="node0" presStyleIdx="0" presStyleCnt="1">
        <dgm:presLayoutVars>
          <dgm:chPref val="3"/>
        </dgm:presLayoutVars>
      </dgm:prSet>
      <dgm:spPr/>
      <dgm:t>
        <a:bodyPr/>
        <a:lstStyle/>
        <a:p>
          <a:endParaRPr lang="en-ZA"/>
        </a:p>
      </dgm:t>
    </dgm:pt>
    <dgm:pt modelId="{E97A6F4B-3A8E-43BD-AD80-0E1EA4BCABFD}" type="pres">
      <dgm:prSet presAssocID="{3CE274FB-D76E-4B82-94AF-B7BCD9CB31D7}" presName="rootConnector1" presStyleLbl="node1" presStyleIdx="0" presStyleCnt="0"/>
      <dgm:spPr/>
      <dgm:t>
        <a:bodyPr/>
        <a:lstStyle/>
        <a:p>
          <a:endParaRPr lang="en-ZA"/>
        </a:p>
      </dgm:t>
    </dgm:pt>
    <dgm:pt modelId="{892FDED3-A50B-4CC4-9FE9-C9305EFEBE1D}" type="pres">
      <dgm:prSet presAssocID="{3CE274FB-D76E-4B82-94AF-B7BCD9CB31D7}" presName="hierChild2" presStyleCnt="0"/>
      <dgm:spPr/>
    </dgm:pt>
    <dgm:pt modelId="{71A50ED7-1C2A-4DBC-AC63-38B03BB05277}" type="pres">
      <dgm:prSet presAssocID="{C9314EE3-C66C-4328-865F-FE91502E8562}" presName="Name37" presStyleLbl="parChTrans1D2" presStyleIdx="0" presStyleCnt="5"/>
      <dgm:spPr/>
      <dgm:t>
        <a:bodyPr/>
        <a:lstStyle/>
        <a:p>
          <a:endParaRPr lang="en-ZA"/>
        </a:p>
      </dgm:t>
    </dgm:pt>
    <dgm:pt modelId="{34264E36-0DF1-4D6C-AA3B-14A841B69C25}" type="pres">
      <dgm:prSet presAssocID="{C2190194-100A-4F87-BF45-CD15B8B96726}" presName="hierRoot2" presStyleCnt="0">
        <dgm:presLayoutVars>
          <dgm:hierBranch val="init"/>
        </dgm:presLayoutVars>
      </dgm:prSet>
      <dgm:spPr/>
    </dgm:pt>
    <dgm:pt modelId="{CEB0294E-CA8C-4CA5-958E-5CA58D82403F}" type="pres">
      <dgm:prSet presAssocID="{C2190194-100A-4F87-BF45-CD15B8B96726}" presName="rootComposite" presStyleCnt="0"/>
      <dgm:spPr/>
    </dgm:pt>
    <dgm:pt modelId="{18692BC7-2842-4F2A-8652-F42B5A3AB4B7}" type="pres">
      <dgm:prSet presAssocID="{C2190194-100A-4F87-BF45-CD15B8B96726}" presName="rootText" presStyleLbl="node2" presStyleIdx="0" presStyleCnt="4">
        <dgm:presLayoutVars>
          <dgm:chPref val="3"/>
        </dgm:presLayoutVars>
      </dgm:prSet>
      <dgm:spPr/>
      <dgm:t>
        <a:bodyPr/>
        <a:lstStyle/>
        <a:p>
          <a:endParaRPr lang="en-ZA"/>
        </a:p>
      </dgm:t>
    </dgm:pt>
    <dgm:pt modelId="{EB4D7A70-9213-47E2-9D86-68D56C9A0258}" type="pres">
      <dgm:prSet presAssocID="{C2190194-100A-4F87-BF45-CD15B8B96726}" presName="rootConnector" presStyleLbl="node2" presStyleIdx="0" presStyleCnt="4"/>
      <dgm:spPr/>
      <dgm:t>
        <a:bodyPr/>
        <a:lstStyle/>
        <a:p>
          <a:endParaRPr lang="en-ZA"/>
        </a:p>
      </dgm:t>
    </dgm:pt>
    <dgm:pt modelId="{3E7925CC-5D88-43EC-A728-24427CE99717}" type="pres">
      <dgm:prSet presAssocID="{C2190194-100A-4F87-BF45-CD15B8B96726}" presName="hierChild4" presStyleCnt="0"/>
      <dgm:spPr/>
    </dgm:pt>
    <dgm:pt modelId="{1D83697E-ED4C-47DE-94B3-B86D68097DFD}" type="pres">
      <dgm:prSet presAssocID="{C2190194-100A-4F87-BF45-CD15B8B96726}" presName="hierChild5" presStyleCnt="0"/>
      <dgm:spPr/>
    </dgm:pt>
    <dgm:pt modelId="{8063A96C-A715-46BD-8BBF-FE804857BA3C}" type="pres">
      <dgm:prSet presAssocID="{7C413CDD-DC9A-4CA9-B494-FB59516CD0A1}" presName="Name37" presStyleLbl="parChTrans1D2" presStyleIdx="1" presStyleCnt="5"/>
      <dgm:spPr/>
      <dgm:t>
        <a:bodyPr/>
        <a:lstStyle/>
        <a:p>
          <a:endParaRPr lang="en-ZA"/>
        </a:p>
      </dgm:t>
    </dgm:pt>
    <dgm:pt modelId="{7B834534-4651-480A-8811-8C771DC585DD}" type="pres">
      <dgm:prSet presAssocID="{B919748F-0D6B-429E-ADB3-AB91712449ED}" presName="hierRoot2" presStyleCnt="0">
        <dgm:presLayoutVars>
          <dgm:hierBranch val="init"/>
        </dgm:presLayoutVars>
      </dgm:prSet>
      <dgm:spPr/>
    </dgm:pt>
    <dgm:pt modelId="{18D493CF-B565-4174-9753-130835A820D4}" type="pres">
      <dgm:prSet presAssocID="{B919748F-0D6B-429E-ADB3-AB91712449ED}" presName="rootComposite" presStyleCnt="0"/>
      <dgm:spPr/>
    </dgm:pt>
    <dgm:pt modelId="{FF6AA870-89DF-4045-ABE6-E383246A2ACE}" type="pres">
      <dgm:prSet presAssocID="{B919748F-0D6B-429E-ADB3-AB91712449ED}" presName="rootText" presStyleLbl="node2" presStyleIdx="1" presStyleCnt="4">
        <dgm:presLayoutVars>
          <dgm:chPref val="3"/>
        </dgm:presLayoutVars>
      </dgm:prSet>
      <dgm:spPr/>
      <dgm:t>
        <a:bodyPr/>
        <a:lstStyle/>
        <a:p>
          <a:endParaRPr lang="en-ZA"/>
        </a:p>
      </dgm:t>
    </dgm:pt>
    <dgm:pt modelId="{8027D2D7-DECE-4086-A237-BA379AEC5614}" type="pres">
      <dgm:prSet presAssocID="{B919748F-0D6B-429E-ADB3-AB91712449ED}" presName="rootConnector" presStyleLbl="node2" presStyleIdx="1" presStyleCnt="4"/>
      <dgm:spPr/>
      <dgm:t>
        <a:bodyPr/>
        <a:lstStyle/>
        <a:p>
          <a:endParaRPr lang="en-ZA"/>
        </a:p>
      </dgm:t>
    </dgm:pt>
    <dgm:pt modelId="{B6EEE7AF-4AA5-4CE0-98F0-C113215AFC11}" type="pres">
      <dgm:prSet presAssocID="{B919748F-0D6B-429E-ADB3-AB91712449ED}" presName="hierChild4" presStyleCnt="0"/>
      <dgm:spPr/>
    </dgm:pt>
    <dgm:pt modelId="{AFCE98E7-BDBC-452F-A09F-F1998EA354D8}" type="pres">
      <dgm:prSet presAssocID="{B919748F-0D6B-429E-ADB3-AB91712449ED}" presName="hierChild5" presStyleCnt="0"/>
      <dgm:spPr/>
    </dgm:pt>
    <dgm:pt modelId="{092F44B3-B04F-4588-AD92-FDA76D2AB92C}" type="pres">
      <dgm:prSet presAssocID="{78CD105E-4CF9-4E27-A4B6-FED3CB7E6A03}" presName="Name37" presStyleLbl="parChTrans1D2" presStyleIdx="2" presStyleCnt="5"/>
      <dgm:spPr/>
      <dgm:t>
        <a:bodyPr/>
        <a:lstStyle/>
        <a:p>
          <a:endParaRPr lang="en-ZA"/>
        </a:p>
      </dgm:t>
    </dgm:pt>
    <dgm:pt modelId="{6969F179-25B5-4671-AC02-74C5DFFB637D}" type="pres">
      <dgm:prSet presAssocID="{8F3ED49A-FACA-4166-A293-DB64A03456B5}" presName="hierRoot2" presStyleCnt="0">
        <dgm:presLayoutVars>
          <dgm:hierBranch val="init"/>
        </dgm:presLayoutVars>
      </dgm:prSet>
      <dgm:spPr/>
    </dgm:pt>
    <dgm:pt modelId="{BE17CE0B-77B4-4DFA-952D-2A8AE716644D}" type="pres">
      <dgm:prSet presAssocID="{8F3ED49A-FACA-4166-A293-DB64A03456B5}" presName="rootComposite" presStyleCnt="0"/>
      <dgm:spPr/>
    </dgm:pt>
    <dgm:pt modelId="{F018B56B-93D7-4654-B7DF-05030A352417}" type="pres">
      <dgm:prSet presAssocID="{8F3ED49A-FACA-4166-A293-DB64A03456B5}" presName="rootText" presStyleLbl="node2" presStyleIdx="2" presStyleCnt="4">
        <dgm:presLayoutVars>
          <dgm:chPref val="3"/>
        </dgm:presLayoutVars>
      </dgm:prSet>
      <dgm:spPr/>
      <dgm:t>
        <a:bodyPr/>
        <a:lstStyle/>
        <a:p>
          <a:endParaRPr lang="en-ZA"/>
        </a:p>
      </dgm:t>
    </dgm:pt>
    <dgm:pt modelId="{0E19608B-A226-4E17-8D75-2A6FECE5BB14}" type="pres">
      <dgm:prSet presAssocID="{8F3ED49A-FACA-4166-A293-DB64A03456B5}" presName="rootConnector" presStyleLbl="node2" presStyleIdx="2" presStyleCnt="4"/>
      <dgm:spPr/>
      <dgm:t>
        <a:bodyPr/>
        <a:lstStyle/>
        <a:p>
          <a:endParaRPr lang="en-ZA"/>
        </a:p>
      </dgm:t>
    </dgm:pt>
    <dgm:pt modelId="{828931B6-5A7B-4AD7-B98F-7B67CED94281}" type="pres">
      <dgm:prSet presAssocID="{8F3ED49A-FACA-4166-A293-DB64A03456B5}" presName="hierChild4" presStyleCnt="0"/>
      <dgm:spPr/>
    </dgm:pt>
    <dgm:pt modelId="{23AF97A7-BB0B-45B6-AB2B-73890E724DC2}" type="pres">
      <dgm:prSet presAssocID="{8F3ED49A-FACA-4166-A293-DB64A03456B5}" presName="hierChild5" presStyleCnt="0"/>
      <dgm:spPr/>
    </dgm:pt>
    <dgm:pt modelId="{6A160552-3536-4DBF-B1BF-9C965889E245}" type="pres">
      <dgm:prSet presAssocID="{E950CDEB-09D6-4D28-81F2-6F3FF5DB74BD}" presName="Name37" presStyleLbl="parChTrans1D2" presStyleIdx="3" presStyleCnt="5"/>
      <dgm:spPr/>
      <dgm:t>
        <a:bodyPr/>
        <a:lstStyle/>
        <a:p>
          <a:endParaRPr lang="en-ZA"/>
        </a:p>
      </dgm:t>
    </dgm:pt>
    <dgm:pt modelId="{E68C025A-EE9C-4009-8C87-258B49440A14}" type="pres">
      <dgm:prSet presAssocID="{E9176C10-019E-46A7-A3CD-595CE3FB03C5}" presName="hierRoot2" presStyleCnt="0">
        <dgm:presLayoutVars>
          <dgm:hierBranch val="init"/>
        </dgm:presLayoutVars>
      </dgm:prSet>
      <dgm:spPr/>
    </dgm:pt>
    <dgm:pt modelId="{529E3CA7-FCDC-41BD-9CE8-4EF18FD212AC}" type="pres">
      <dgm:prSet presAssocID="{E9176C10-019E-46A7-A3CD-595CE3FB03C5}" presName="rootComposite" presStyleCnt="0"/>
      <dgm:spPr/>
    </dgm:pt>
    <dgm:pt modelId="{6150D238-C053-406C-9F06-419E23049E10}" type="pres">
      <dgm:prSet presAssocID="{E9176C10-019E-46A7-A3CD-595CE3FB03C5}" presName="rootText" presStyleLbl="node2" presStyleIdx="3" presStyleCnt="4">
        <dgm:presLayoutVars>
          <dgm:chPref val="3"/>
        </dgm:presLayoutVars>
      </dgm:prSet>
      <dgm:spPr/>
      <dgm:t>
        <a:bodyPr/>
        <a:lstStyle/>
        <a:p>
          <a:endParaRPr lang="en-ZA"/>
        </a:p>
      </dgm:t>
    </dgm:pt>
    <dgm:pt modelId="{68690877-15B7-454C-AF0B-70D873C0FDB3}" type="pres">
      <dgm:prSet presAssocID="{E9176C10-019E-46A7-A3CD-595CE3FB03C5}" presName="rootConnector" presStyleLbl="node2" presStyleIdx="3" presStyleCnt="4"/>
      <dgm:spPr/>
      <dgm:t>
        <a:bodyPr/>
        <a:lstStyle/>
        <a:p>
          <a:endParaRPr lang="en-ZA"/>
        </a:p>
      </dgm:t>
    </dgm:pt>
    <dgm:pt modelId="{7A895A24-BAB8-43D6-8D93-833E76EF4750}" type="pres">
      <dgm:prSet presAssocID="{E9176C10-019E-46A7-A3CD-595CE3FB03C5}" presName="hierChild4" presStyleCnt="0"/>
      <dgm:spPr/>
    </dgm:pt>
    <dgm:pt modelId="{29B98A71-76E0-428E-9C19-0B66B53149EB}" type="pres">
      <dgm:prSet presAssocID="{E9176C10-019E-46A7-A3CD-595CE3FB03C5}" presName="hierChild5" presStyleCnt="0"/>
      <dgm:spPr/>
    </dgm:pt>
    <dgm:pt modelId="{B8861EB7-2C77-4673-A961-5E036F71AD5B}" type="pres">
      <dgm:prSet presAssocID="{3CE274FB-D76E-4B82-94AF-B7BCD9CB31D7}" presName="hierChild3" presStyleCnt="0"/>
      <dgm:spPr/>
    </dgm:pt>
    <dgm:pt modelId="{F9EFEF6F-4937-447C-9CE7-8711BD0CE23A}" type="pres">
      <dgm:prSet presAssocID="{53A0BA2F-A136-43A2-B706-B8517F23584F}" presName="Name111" presStyleLbl="parChTrans1D2" presStyleIdx="4" presStyleCnt="5"/>
      <dgm:spPr/>
      <dgm:t>
        <a:bodyPr/>
        <a:lstStyle/>
        <a:p>
          <a:endParaRPr lang="en-ZA"/>
        </a:p>
      </dgm:t>
    </dgm:pt>
    <dgm:pt modelId="{11F45EEB-DFD3-4E42-80E1-0753FF8436F6}" type="pres">
      <dgm:prSet presAssocID="{376200A5-7EC3-4940-94DB-2E82BF50E50D}" presName="hierRoot3" presStyleCnt="0">
        <dgm:presLayoutVars>
          <dgm:hierBranch val="init"/>
        </dgm:presLayoutVars>
      </dgm:prSet>
      <dgm:spPr/>
    </dgm:pt>
    <dgm:pt modelId="{9DD34086-BD31-4C1A-9F18-70188401F97E}" type="pres">
      <dgm:prSet presAssocID="{376200A5-7EC3-4940-94DB-2E82BF50E50D}" presName="rootComposite3" presStyleCnt="0"/>
      <dgm:spPr/>
    </dgm:pt>
    <dgm:pt modelId="{6B94264B-EF1E-42B1-AC3E-D1D15FD559D4}" type="pres">
      <dgm:prSet presAssocID="{376200A5-7EC3-4940-94DB-2E82BF50E50D}" presName="rootText3" presStyleLbl="asst1" presStyleIdx="0" presStyleCnt="1">
        <dgm:presLayoutVars>
          <dgm:chPref val="3"/>
        </dgm:presLayoutVars>
      </dgm:prSet>
      <dgm:spPr/>
      <dgm:t>
        <a:bodyPr/>
        <a:lstStyle/>
        <a:p>
          <a:endParaRPr lang="en-ZA"/>
        </a:p>
      </dgm:t>
    </dgm:pt>
    <dgm:pt modelId="{9E1F191F-36CF-4324-BB7A-1116CDA733F5}" type="pres">
      <dgm:prSet presAssocID="{376200A5-7EC3-4940-94DB-2E82BF50E50D}" presName="rootConnector3" presStyleLbl="asst1" presStyleIdx="0" presStyleCnt="1"/>
      <dgm:spPr/>
      <dgm:t>
        <a:bodyPr/>
        <a:lstStyle/>
        <a:p>
          <a:endParaRPr lang="en-ZA"/>
        </a:p>
      </dgm:t>
    </dgm:pt>
    <dgm:pt modelId="{7D7EB413-F9A7-41F0-88AE-15AB0795C543}" type="pres">
      <dgm:prSet presAssocID="{376200A5-7EC3-4940-94DB-2E82BF50E50D}" presName="hierChild6" presStyleCnt="0"/>
      <dgm:spPr/>
    </dgm:pt>
    <dgm:pt modelId="{1E54DCA2-E99D-4397-9834-FF7A3D5EC772}" type="pres">
      <dgm:prSet presAssocID="{376200A5-7EC3-4940-94DB-2E82BF50E50D}" presName="hierChild7" presStyleCnt="0"/>
      <dgm:spPr/>
    </dgm:pt>
  </dgm:ptLst>
  <dgm:cxnLst>
    <dgm:cxn modelId="{E867EA27-A0D0-43E3-B0BD-B23F821782D1}" type="presOf" srcId="{8F3ED49A-FACA-4166-A293-DB64A03456B5}" destId="{F018B56B-93D7-4654-B7DF-05030A352417}" srcOrd="0" destOrd="0" presId="urn:microsoft.com/office/officeart/2005/8/layout/orgChart1"/>
    <dgm:cxn modelId="{FF77CF69-2A16-4E22-84D1-D5137B409BDD}" type="presOf" srcId="{F5C252D9-E90B-44D5-8422-19FE6D4C294A}" destId="{536B231C-D646-4106-B14F-F27BE269F41C}" srcOrd="0" destOrd="0" presId="urn:microsoft.com/office/officeart/2005/8/layout/orgChart1"/>
    <dgm:cxn modelId="{DFE9C468-A9B3-4885-8255-47A5E4D35378}" type="presOf" srcId="{C9314EE3-C66C-4328-865F-FE91502E8562}" destId="{71A50ED7-1C2A-4DBC-AC63-38B03BB05277}" srcOrd="0" destOrd="0" presId="urn:microsoft.com/office/officeart/2005/8/layout/orgChart1"/>
    <dgm:cxn modelId="{4658E7AC-E77F-4655-8FFB-C7CD147EEED2}" type="presOf" srcId="{E9176C10-019E-46A7-A3CD-595CE3FB03C5}" destId="{6150D238-C053-406C-9F06-419E23049E10}" srcOrd="0" destOrd="0" presId="urn:microsoft.com/office/officeart/2005/8/layout/orgChart1"/>
    <dgm:cxn modelId="{C4F26344-23DF-4BC3-8D5E-7A2FEAD89604}" srcId="{3CE274FB-D76E-4B82-94AF-B7BCD9CB31D7}" destId="{C2190194-100A-4F87-BF45-CD15B8B96726}" srcOrd="1" destOrd="0" parTransId="{C9314EE3-C66C-4328-865F-FE91502E8562}" sibTransId="{A93FF095-A924-4A33-825B-D8FCAA3FCD71}"/>
    <dgm:cxn modelId="{01D49BB9-4BFA-40E8-9996-C9EEC46B1154}" type="presOf" srcId="{C2190194-100A-4F87-BF45-CD15B8B96726}" destId="{EB4D7A70-9213-47E2-9D86-68D56C9A0258}" srcOrd="1" destOrd="0" presId="urn:microsoft.com/office/officeart/2005/8/layout/orgChart1"/>
    <dgm:cxn modelId="{25E41728-04B5-49FA-883F-80B8C81940C8}" type="presOf" srcId="{E950CDEB-09D6-4D28-81F2-6F3FF5DB74BD}" destId="{6A160552-3536-4DBF-B1BF-9C965889E245}" srcOrd="0" destOrd="0" presId="urn:microsoft.com/office/officeart/2005/8/layout/orgChart1"/>
    <dgm:cxn modelId="{C9E3415B-F719-4DBA-B648-D13B7B355E1D}" srcId="{F5C252D9-E90B-44D5-8422-19FE6D4C294A}" destId="{3CE274FB-D76E-4B82-94AF-B7BCD9CB31D7}" srcOrd="0" destOrd="0" parTransId="{D2038724-0494-4940-BAE5-B2A27E778AD5}" sibTransId="{D349CB1F-2BB7-4573-A4D4-0846BCC4252B}"/>
    <dgm:cxn modelId="{FB32DCDA-B8C8-47BC-BAFC-B454E85F6D9C}" type="presOf" srcId="{78CD105E-4CF9-4E27-A4B6-FED3CB7E6A03}" destId="{092F44B3-B04F-4588-AD92-FDA76D2AB92C}" srcOrd="0" destOrd="0" presId="urn:microsoft.com/office/officeart/2005/8/layout/orgChart1"/>
    <dgm:cxn modelId="{33C98C70-A7A3-457A-9CAE-BEFE0D8D3576}" type="presOf" srcId="{C2190194-100A-4F87-BF45-CD15B8B96726}" destId="{18692BC7-2842-4F2A-8652-F42B5A3AB4B7}" srcOrd="0" destOrd="0" presId="urn:microsoft.com/office/officeart/2005/8/layout/orgChart1"/>
    <dgm:cxn modelId="{3B795FBF-B189-4792-B95A-36F9B8011894}" srcId="{3CE274FB-D76E-4B82-94AF-B7BCD9CB31D7}" destId="{376200A5-7EC3-4940-94DB-2E82BF50E50D}" srcOrd="0" destOrd="0" parTransId="{53A0BA2F-A136-43A2-B706-B8517F23584F}" sibTransId="{8944883F-E48E-4A74-8436-14953B09D471}"/>
    <dgm:cxn modelId="{83761B58-50DF-4D4A-BDB1-46FF7F435702}" type="presOf" srcId="{376200A5-7EC3-4940-94DB-2E82BF50E50D}" destId="{6B94264B-EF1E-42B1-AC3E-D1D15FD559D4}" srcOrd="0" destOrd="0" presId="urn:microsoft.com/office/officeart/2005/8/layout/orgChart1"/>
    <dgm:cxn modelId="{AABA2569-2A4B-4B2B-9E10-37D7C72D060D}" type="presOf" srcId="{B919748F-0D6B-429E-ADB3-AB91712449ED}" destId="{8027D2D7-DECE-4086-A237-BA379AEC5614}" srcOrd="1" destOrd="0" presId="urn:microsoft.com/office/officeart/2005/8/layout/orgChart1"/>
    <dgm:cxn modelId="{333227A3-DF96-4100-B8D4-D34DA866C51B}" srcId="{3CE274FB-D76E-4B82-94AF-B7BCD9CB31D7}" destId="{8F3ED49A-FACA-4166-A293-DB64A03456B5}" srcOrd="3" destOrd="0" parTransId="{78CD105E-4CF9-4E27-A4B6-FED3CB7E6A03}" sibTransId="{2E39FE21-0607-4E00-B9ED-9B684AD716D1}"/>
    <dgm:cxn modelId="{FCC3FA9C-E7EE-4737-9D6B-5E78A75B2E98}" type="presOf" srcId="{376200A5-7EC3-4940-94DB-2E82BF50E50D}" destId="{9E1F191F-36CF-4324-BB7A-1116CDA733F5}" srcOrd="1" destOrd="0" presId="urn:microsoft.com/office/officeart/2005/8/layout/orgChart1"/>
    <dgm:cxn modelId="{DA12294A-8331-41EF-98A7-C5C20768081C}" type="presOf" srcId="{8F3ED49A-FACA-4166-A293-DB64A03456B5}" destId="{0E19608B-A226-4E17-8D75-2A6FECE5BB14}" srcOrd="1" destOrd="0" presId="urn:microsoft.com/office/officeart/2005/8/layout/orgChart1"/>
    <dgm:cxn modelId="{D4CA7170-38DC-4153-9C95-3F450B8F0CE5}" type="presOf" srcId="{7C413CDD-DC9A-4CA9-B494-FB59516CD0A1}" destId="{8063A96C-A715-46BD-8BBF-FE804857BA3C}" srcOrd="0" destOrd="0" presId="urn:microsoft.com/office/officeart/2005/8/layout/orgChart1"/>
    <dgm:cxn modelId="{D0EBDE67-715D-4043-90DF-5AB63478CFDB}" srcId="{3CE274FB-D76E-4B82-94AF-B7BCD9CB31D7}" destId="{B919748F-0D6B-429E-ADB3-AB91712449ED}" srcOrd="2" destOrd="0" parTransId="{7C413CDD-DC9A-4CA9-B494-FB59516CD0A1}" sibTransId="{5F1525FC-F261-4555-B107-DF5C49B79DC5}"/>
    <dgm:cxn modelId="{E9714A87-3C99-4120-A1F7-62602E1163C1}" type="presOf" srcId="{3CE274FB-D76E-4B82-94AF-B7BCD9CB31D7}" destId="{BEB1BF05-BFAC-4560-BAA9-61213BD5E245}" srcOrd="0" destOrd="0" presId="urn:microsoft.com/office/officeart/2005/8/layout/orgChart1"/>
    <dgm:cxn modelId="{AB44973F-8BCE-42FA-80BF-DD3A6F330A7F}" srcId="{3CE274FB-D76E-4B82-94AF-B7BCD9CB31D7}" destId="{E9176C10-019E-46A7-A3CD-595CE3FB03C5}" srcOrd="4" destOrd="0" parTransId="{E950CDEB-09D6-4D28-81F2-6F3FF5DB74BD}" sibTransId="{0FB03A99-C863-42EC-BD0E-71556DAD7E15}"/>
    <dgm:cxn modelId="{365072F0-2802-408B-9C6E-3F2F61074EDA}" type="presOf" srcId="{E9176C10-019E-46A7-A3CD-595CE3FB03C5}" destId="{68690877-15B7-454C-AF0B-70D873C0FDB3}" srcOrd="1" destOrd="0" presId="urn:microsoft.com/office/officeart/2005/8/layout/orgChart1"/>
    <dgm:cxn modelId="{F006CA13-8DE6-4098-85F4-BA392BC24980}" type="presOf" srcId="{B919748F-0D6B-429E-ADB3-AB91712449ED}" destId="{FF6AA870-89DF-4045-ABE6-E383246A2ACE}" srcOrd="0" destOrd="0" presId="urn:microsoft.com/office/officeart/2005/8/layout/orgChart1"/>
    <dgm:cxn modelId="{987628FC-32A1-4BCA-A976-C751DCEE6D28}" type="presOf" srcId="{3CE274FB-D76E-4B82-94AF-B7BCD9CB31D7}" destId="{E97A6F4B-3A8E-43BD-AD80-0E1EA4BCABFD}" srcOrd="1" destOrd="0" presId="urn:microsoft.com/office/officeart/2005/8/layout/orgChart1"/>
    <dgm:cxn modelId="{564D02E7-2FBA-4122-A5CF-2AEB9DDC04E9}" type="presOf" srcId="{53A0BA2F-A136-43A2-B706-B8517F23584F}" destId="{F9EFEF6F-4937-447C-9CE7-8711BD0CE23A}" srcOrd="0" destOrd="0" presId="urn:microsoft.com/office/officeart/2005/8/layout/orgChart1"/>
    <dgm:cxn modelId="{F11EAFBE-D4C1-45F5-8DD6-7F5991A6F9B6}" type="presParOf" srcId="{536B231C-D646-4106-B14F-F27BE269F41C}" destId="{6818527A-3481-49B0-8A05-F54E8953BD56}" srcOrd="0" destOrd="0" presId="urn:microsoft.com/office/officeart/2005/8/layout/orgChart1"/>
    <dgm:cxn modelId="{68930480-BC89-4428-9261-10288546ECA0}" type="presParOf" srcId="{6818527A-3481-49B0-8A05-F54E8953BD56}" destId="{A7C267B4-413A-43FC-BF5B-93E86DB35464}" srcOrd="0" destOrd="0" presId="urn:microsoft.com/office/officeart/2005/8/layout/orgChart1"/>
    <dgm:cxn modelId="{419C3DAC-8F3A-4FCD-B68B-E5F687724C7E}" type="presParOf" srcId="{A7C267B4-413A-43FC-BF5B-93E86DB35464}" destId="{BEB1BF05-BFAC-4560-BAA9-61213BD5E245}" srcOrd="0" destOrd="0" presId="urn:microsoft.com/office/officeart/2005/8/layout/orgChart1"/>
    <dgm:cxn modelId="{FE53A783-8C60-45BC-BDB1-472BB9FED363}" type="presParOf" srcId="{A7C267B4-413A-43FC-BF5B-93E86DB35464}" destId="{E97A6F4B-3A8E-43BD-AD80-0E1EA4BCABFD}" srcOrd="1" destOrd="0" presId="urn:microsoft.com/office/officeart/2005/8/layout/orgChart1"/>
    <dgm:cxn modelId="{EEE6C92C-3CFD-417D-B7F6-6764CE21549D}" type="presParOf" srcId="{6818527A-3481-49B0-8A05-F54E8953BD56}" destId="{892FDED3-A50B-4CC4-9FE9-C9305EFEBE1D}" srcOrd="1" destOrd="0" presId="urn:microsoft.com/office/officeart/2005/8/layout/orgChart1"/>
    <dgm:cxn modelId="{53F5C367-39F7-4045-A099-C24E5C586E08}" type="presParOf" srcId="{892FDED3-A50B-4CC4-9FE9-C9305EFEBE1D}" destId="{71A50ED7-1C2A-4DBC-AC63-38B03BB05277}" srcOrd="0" destOrd="0" presId="urn:microsoft.com/office/officeart/2005/8/layout/orgChart1"/>
    <dgm:cxn modelId="{B8415BF4-BFEF-45A2-9AFE-A4AA9744803B}" type="presParOf" srcId="{892FDED3-A50B-4CC4-9FE9-C9305EFEBE1D}" destId="{34264E36-0DF1-4D6C-AA3B-14A841B69C25}" srcOrd="1" destOrd="0" presId="urn:microsoft.com/office/officeart/2005/8/layout/orgChart1"/>
    <dgm:cxn modelId="{F76EAB04-55AC-47EF-A328-10AEAE871BAC}" type="presParOf" srcId="{34264E36-0DF1-4D6C-AA3B-14A841B69C25}" destId="{CEB0294E-CA8C-4CA5-958E-5CA58D82403F}" srcOrd="0" destOrd="0" presId="urn:microsoft.com/office/officeart/2005/8/layout/orgChart1"/>
    <dgm:cxn modelId="{6E443470-03A3-4BC3-B99F-C5165DC0A741}" type="presParOf" srcId="{CEB0294E-CA8C-4CA5-958E-5CA58D82403F}" destId="{18692BC7-2842-4F2A-8652-F42B5A3AB4B7}" srcOrd="0" destOrd="0" presId="urn:microsoft.com/office/officeart/2005/8/layout/orgChart1"/>
    <dgm:cxn modelId="{10BBD0E2-A9F1-44A3-87DA-B761EBBCFA33}" type="presParOf" srcId="{CEB0294E-CA8C-4CA5-958E-5CA58D82403F}" destId="{EB4D7A70-9213-47E2-9D86-68D56C9A0258}" srcOrd="1" destOrd="0" presId="urn:microsoft.com/office/officeart/2005/8/layout/orgChart1"/>
    <dgm:cxn modelId="{1E746569-7A96-41A2-AC72-BAF2819D18E8}" type="presParOf" srcId="{34264E36-0DF1-4D6C-AA3B-14A841B69C25}" destId="{3E7925CC-5D88-43EC-A728-24427CE99717}" srcOrd="1" destOrd="0" presId="urn:microsoft.com/office/officeart/2005/8/layout/orgChart1"/>
    <dgm:cxn modelId="{85B8EBD6-7615-48D2-A1C6-1A2BE9B01F28}" type="presParOf" srcId="{34264E36-0DF1-4D6C-AA3B-14A841B69C25}" destId="{1D83697E-ED4C-47DE-94B3-B86D68097DFD}" srcOrd="2" destOrd="0" presId="urn:microsoft.com/office/officeart/2005/8/layout/orgChart1"/>
    <dgm:cxn modelId="{B9548A88-33AC-45EA-B55E-75C1B7A023DD}" type="presParOf" srcId="{892FDED3-A50B-4CC4-9FE9-C9305EFEBE1D}" destId="{8063A96C-A715-46BD-8BBF-FE804857BA3C}" srcOrd="2" destOrd="0" presId="urn:microsoft.com/office/officeart/2005/8/layout/orgChart1"/>
    <dgm:cxn modelId="{9A2BE88D-BFC7-4238-93C4-AEE45CA68EBD}" type="presParOf" srcId="{892FDED3-A50B-4CC4-9FE9-C9305EFEBE1D}" destId="{7B834534-4651-480A-8811-8C771DC585DD}" srcOrd="3" destOrd="0" presId="urn:microsoft.com/office/officeart/2005/8/layout/orgChart1"/>
    <dgm:cxn modelId="{5BCF73C3-11BE-48AE-9993-CE398F6F9614}" type="presParOf" srcId="{7B834534-4651-480A-8811-8C771DC585DD}" destId="{18D493CF-B565-4174-9753-130835A820D4}" srcOrd="0" destOrd="0" presId="urn:microsoft.com/office/officeart/2005/8/layout/orgChart1"/>
    <dgm:cxn modelId="{D0B0579E-1456-4D82-BE36-975A22751B7E}" type="presParOf" srcId="{18D493CF-B565-4174-9753-130835A820D4}" destId="{FF6AA870-89DF-4045-ABE6-E383246A2ACE}" srcOrd="0" destOrd="0" presId="urn:microsoft.com/office/officeart/2005/8/layout/orgChart1"/>
    <dgm:cxn modelId="{1E2FB6BA-F869-4523-B9B2-E74CAC018799}" type="presParOf" srcId="{18D493CF-B565-4174-9753-130835A820D4}" destId="{8027D2D7-DECE-4086-A237-BA379AEC5614}" srcOrd="1" destOrd="0" presId="urn:microsoft.com/office/officeart/2005/8/layout/orgChart1"/>
    <dgm:cxn modelId="{4896E6B8-431F-45C2-BCED-AAB364EF504E}" type="presParOf" srcId="{7B834534-4651-480A-8811-8C771DC585DD}" destId="{B6EEE7AF-4AA5-4CE0-98F0-C113215AFC11}" srcOrd="1" destOrd="0" presId="urn:microsoft.com/office/officeart/2005/8/layout/orgChart1"/>
    <dgm:cxn modelId="{28121007-07A4-4578-A247-30D6BE6FE09E}" type="presParOf" srcId="{7B834534-4651-480A-8811-8C771DC585DD}" destId="{AFCE98E7-BDBC-452F-A09F-F1998EA354D8}" srcOrd="2" destOrd="0" presId="urn:microsoft.com/office/officeart/2005/8/layout/orgChart1"/>
    <dgm:cxn modelId="{E42D4B26-D7E9-464D-A023-1F4ACD2D2D62}" type="presParOf" srcId="{892FDED3-A50B-4CC4-9FE9-C9305EFEBE1D}" destId="{092F44B3-B04F-4588-AD92-FDA76D2AB92C}" srcOrd="4" destOrd="0" presId="urn:microsoft.com/office/officeart/2005/8/layout/orgChart1"/>
    <dgm:cxn modelId="{29423D8D-3C24-4D2B-A253-2B9A7272142A}" type="presParOf" srcId="{892FDED3-A50B-4CC4-9FE9-C9305EFEBE1D}" destId="{6969F179-25B5-4671-AC02-74C5DFFB637D}" srcOrd="5" destOrd="0" presId="urn:microsoft.com/office/officeart/2005/8/layout/orgChart1"/>
    <dgm:cxn modelId="{261B3F8C-7FB5-4618-BF51-597F66D12538}" type="presParOf" srcId="{6969F179-25B5-4671-AC02-74C5DFFB637D}" destId="{BE17CE0B-77B4-4DFA-952D-2A8AE716644D}" srcOrd="0" destOrd="0" presId="urn:microsoft.com/office/officeart/2005/8/layout/orgChart1"/>
    <dgm:cxn modelId="{DED428EC-F1B6-421D-A239-941B41A0BEB5}" type="presParOf" srcId="{BE17CE0B-77B4-4DFA-952D-2A8AE716644D}" destId="{F018B56B-93D7-4654-B7DF-05030A352417}" srcOrd="0" destOrd="0" presId="urn:microsoft.com/office/officeart/2005/8/layout/orgChart1"/>
    <dgm:cxn modelId="{C4BE31D7-0C56-467B-AFE2-B7D89CC80DA2}" type="presParOf" srcId="{BE17CE0B-77B4-4DFA-952D-2A8AE716644D}" destId="{0E19608B-A226-4E17-8D75-2A6FECE5BB14}" srcOrd="1" destOrd="0" presId="urn:microsoft.com/office/officeart/2005/8/layout/orgChart1"/>
    <dgm:cxn modelId="{08E23DF3-BCD0-4530-A010-94CA7715C36C}" type="presParOf" srcId="{6969F179-25B5-4671-AC02-74C5DFFB637D}" destId="{828931B6-5A7B-4AD7-B98F-7B67CED94281}" srcOrd="1" destOrd="0" presId="urn:microsoft.com/office/officeart/2005/8/layout/orgChart1"/>
    <dgm:cxn modelId="{3CA95D21-505A-44CF-8C9C-55CD6F15F805}" type="presParOf" srcId="{6969F179-25B5-4671-AC02-74C5DFFB637D}" destId="{23AF97A7-BB0B-45B6-AB2B-73890E724DC2}" srcOrd="2" destOrd="0" presId="urn:microsoft.com/office/officeart/2005/8/layout/orgChart1"/>
    <dgm:cxn modelId="{77DF6CEA-944C-45DC-8183-0642260A59BC}" type="presParOf" srcId="{892FDED3-A50B-4CC4-9FE9-C9305EFEBE1D}" destId="{6A160552-3536-4DBF-B1BF-9C965889E245}" srcOrd="6" destOrd="0" presId="urn:microsoft.com/office/officeart/2005/8/layout/orgChart1"/>
    <dgm:cxn modelId="{44B84CAF-93A2-4DDA-971C-39AEA0EEA457}" type="presParOf" srcId="{892FDED3-A50B-4CC4-9FE9-C9305EFEBE1D}" destId="{E68C025A-EE9C-4009-8C87-258B49440A14}" srcOrd="7" destOrd="0" presId="urn:microsoft.com/office/officeart/2005/8/layout/orgChart1"/>
    <dgm:cxn modelId="{BE50E7BC-1FEE-490D-9EA3-2EB83A1A8718}" type="presParOf" srcId="{E68C025A-EE9C-4009-8C87-258B49440A14}" destId="{529E3CA7-FCDC-41BD-9CE8-4EF18FD212AC}" srcOrd="0" destOrd="0" presId="urn:microsoft.com/office/officeart/2005/8/layout/orgChart1"/>
    <dgm:cxn modelId="{D9E5E809-CE52-4EBC-A4B1-E3AEBBD2288B}" type="presParOf" srcId="{529E3CA7-FCDC-41BD-9CE8-4EF18FD212AC}" destId="{6150D238-C053-406C-9F06-419E23049E10}" srcOrd="0" destOrd="0" presId="urn:microsoft.com/office/officeart/2005/8/layout/orgChart1"/>
    <dgm:cxn modelId="{CA621FE9-45CA-40A2-B096-261DB4747B26}" type="presParOf" srcId="{529E3CA7-FCDC-41BD-9CE8-4EF18FD212AC}" destId="{68690877-15B7-454C-AF0B-70D873C0FDB3}" srcOrd="1" destOrd="0" presId="urn:microsoft.com/office/officeart/2005/8/layout/orgChart1"/>
    <dgm:cxn modelId="{82160FCC-2A18-4A42-A3C4-E2C469E26563}" type="presParOf" srcId="{E68C025A-EE9C-4009-8C87-258B49440A14}" destId="{7A895A24-BAB8-43D6-8D93-833E76EF4750}" srcOrd="1" destOrd="0" presId="urn:microsoft.com/office/officeart/2005/8/layout/orgChart1"/>
    <dgm:cxn modelId="{BE5B8D8C-8E47-4910-B144-38022191A5B7}" type="presParOf" srcId="{E68C025A-EE9C-4009-8C87-258B49440A14}" destId="{29B98A71-76E0-428E-9C19-0B66B53149EB}" srcOrd="2" destOrd="0" presId="urn:microsoft.com/office/officeart/2005/8/layout/orgChart1"/>
    <dgm:cxn modelId="{CA676815-5827-4C4A-9B79-9806E36D73BA}" type="presParOf" srcId="{6818527A-3481-49B0-8A05-F54E8953BD56}" destId="{B8861EB7-2C77-4673-A961-5E036F71AD5B}" srcOrd="2" destOrd="0" presId="urn:microsoft.com/office/officeart/2005/8/layout/orgChart1"/>
    <dgm:cxn modelId="{2B458469-0B25-40AF-BCC1-20E2053D5517}" type="presParOf" srcId="{B8861EB7-2C77-4673-A961-5E036F71AD5B}" destId="{F9EFEF6F-4937-447C-9CE7-8711BD0CE23A}" srcOrd="0" destOrd="0" presId="urn:microsoft.com/office/officeart/2005/8/layout/orgChart1"/>
    <dgm:cxn modelId="{512E0AF5-3AF2-4011-90F1-1332EE377F64}" type="presParOf" srcId="{B8861EB7-2C77-4673-A961-5E036F71AD5B}" destId="{11F45EEB-DFD3-4E42-80E1-0753FF8436F6}" srcOrd="1" destOrd="0" presId="urn:microsoft.com/office/officeart/2005/8/layout/orgChart1"/>
    <dgm:cxn modelId="{B11173EB-0A22-49C8-A0F6-DA5DCE07492F}" type="presParOf" srcId="{11F45EEB-DFD3-4E42-80E1-0753FF8436F6}" destId="{9DD34086-BD31-4C1A-9F18-70188401F97E}" srcOrd="0" destOrd="0" presId="urn:microsoft.com/office/officeart/2005/8/layout/orgChart1"/>
    <dgm:cxn modelId="{2908FA12-B2AE-4D0C-ADC3-032487A2AFB3}" type="presParOf" srcId="{9DD34086-BD31-4C1A-9F18-70188401F97E}" destId="{6B94264B-EF1E-42B1-AC3E-D1D15FD559D4}" srcOrd="0" destOrd="0" presId="urn:microsoft.com/office/officeart/2005/8/layout/orgChart1"/>
    <dgm:cxn modelId="{49263EFC-ACF7-46D5-B190-DF4A4D722832}" type="presParOf" srcId="{9DD34086-BD31-4C1A-9F18-70188401F97E}" destId="{9E1F191F-36CF-4324-BB7A-1116CDA733F5}" srcOrd="1" destOrd="0" presId="urn:microsoft.com/office/officeart/2005/8/layout/orgChart1"/>
    <dgm:cxn modelId="{EAB04C14-5CAC-430C-9564-02AADD9CF65E}" type="presParOf" srcId="{11F45EEB-DFD3-4E42-80E1-0753FF8436F6}" destId="{7D7EB413-F9A7-41F0-88AE-15AB0795C543}" srcOrd="1" destOrd="0" presId="urn:microsoft.com/office/officeart/2005/8/layout/orgChart1"/>
    <dgm:cxn modelId="{E24B0048-FC90-46FE-AA07-7DA2587F6753}" type="presParOf" srcId="{11F45EEB-DFD3-4E42-80E1-0753FF8436F6}" destId="{1E54DCA2-E99D-4397-9834-FF7A3D5EC7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FEF6F-4937-447C-9CE7-8711BD0CE23A}">
      <dsp:nvSpPr>
        <dsp:cNvPr id="0" name=""/>
        <dsp:cNvSpPr/>
      </dsp:nvSpPr>
      <dsp:spPr>
        <a:xfrm>
          <a:off x="5263833" y="1062501"/>
          <a:ext cx="222566" cy="975054"/>
        </a:xfrm>
        <a:custGeom>
          <a:avLst/>
          <a:gdLst/>
          <a:ahLst/>
          <a:cxnLst/>
          <a:rect l="0" t="0" r="0" b="0"/>
          <a:pathLst>
            <a:path>
              <a:moveTo>
                <a:pt x="222566" y="0"/>
              </a:moveTo>
              <a:lnTo>
                <a:pt x="222566" y="975054"/>
              </a:lnTo>
              <a:lnTo>
                <a:pt x="0" y="975054"/>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160552-3536-4DBF-B1BF-9C965889E245}">
      <dsp:nvSpPr>
        <dsp:cNvPr id="0" name=""/>
        <dsp:cNvSpPr/>
      </dsp:nvSpPr>
      <dsp:spPr>
        <a:xfrm>
          <a:off x="5486400" y="1062501"/>
          <a:ext cx="3847227" cy="1950109"/>
        </a:xfrm>
        <a:custGeom>
          <a:avLst/>
          <a:gdLst/>
          <a:ahLst/>
          <a:cxnLst/>
          <a:rect l="0" t="0" r="0" b="0"/>
          <a:pathLst>
            <a:path>
              <a:moveTo>
                <a:pt x="0" y="0"/>
              </a:moveTo>
              <a:lnTo>
                <a:pt x="0" y="1727542"/>
              </a:lnTo>
              <a:lnTo>
                <a:pt x="3847227" y="1727542"/>
              </a:lnTo>
              <a:lnTo>
                <a:pt x="3847227" y="19501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2F44B3-B04F-4588-AD92-FDA76D2AB92C}">
      <dsp:nvSpPr>
        <dsp:cNvPr id="0" name=""/>
        <dsp:cNvSpPr/>
      </dsp:nvSpPr>
      <dsp:spPr>
        <a:xfrm>
          <a:off x="5486400" y="1062501"/>
          <a:ext cx="1282409" cy="1950109"/>
        </a:xfrm>
        <a:custGeom>
          <a:avLst/>
          <a:gdLst/>
          <a:ahLst/>
          <a:cxnLst/>
          <a:rect l="0" t="0" r="0" b="0"/>
          <a:pathLst>
            <a:path>
              <a:moveTo>
                <a:pt x="0" y="0"/>
              </a:moveTo>
              <a:lnTo>
                <a:pt x="0" y="1727542"/>
              </a:lnTo>
              <a:lnTo>
                <a:pt x="1282409" y="1727542"/>
              </a:lnTo>
              <a:lnTo>
                <a:pt x="1282409" y="19501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63A96C-A715-46BD-8BBF-FE804857BA3C}">
      <dsp:nvSpPr>
        <dsp:cNvPr id="0" name=""/>
        <dsp:cNvSpPr/>
      </dsp:nvSpPr>
      <dsp:spPr>
        <a:xfrm>
          <a:off x="4203990" y="1062501"/>
          <a:ext cx="1282409" cy="1950109"/>
        </a:xfrm>
        <a:custGeom>
          <a:avLst/>
          <a:gdLst/>
          <a:ahLst/>
          <a:cxnLst/>
          <a:rect l="0" t="0" r="0" b="0"/>
          <a:pathLst>
            <a:path>
              <a:moveTo>
                <a:pt x="1282409" y="0"/>
              </a:moveTo>
              <a:lnTo>
                <a:pt x="1282409" y="1727542"/>
              </a:lnTo>
              <a:lnTo>
                <a:pt x="0" y="1727542"/>
              </a:lnTo>
              <a:lnTo>
                <a:pt x="0" y="19501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A50ED7-1C2A-4DBC-AC63-38B03BB05277}">
      <dsp:nvSpPr>
        <dsp:cNvPr id="0" name=""/>
        <dsp:cNvSpPr/>
      </dsp:nvSpPr>
      <dsp:spPr>
        <a:xfrm>
          <a:off x="1639172" y="1062501"/>
          <a:ext cx="3847227" cy="1950109"/>
        </a:xfrm>
        <a:custGeom>
          <a:avLst/>
          <a:gdLst/>
          <a:ahLst/>
          <a:cxnLst/>
          <a:rect l="0" t="0" r="0" b="0"/>
          <a:pathLst>
            <a:path>
              <a:moveTo>
                <a:pt x="3847227" y="0"/>
              </a:moveTo>
              <a:lnTo>
                <a:pt x="3847227" y="1727542"/>
              </a:lnTo>
              <a:lnTo>
                <a:pt x="0" y="1727542"/>
              </a:lnTo>
              <a:lnTo>
                <a:pt x="0" y="195010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B1BF05-BFAC-4560-BAA9-61213BD5E245}">
      <dsp:nvSpPr>
        <dsp:cNvPr id="0" name=""/>
        <dsp:cNvSpPr/>
      </dsp:nvSpPr>
      <dsp:spPr>
        <a:xfrm>
          <a:off x="4426557" y="2658"/>
          <a:ext cx="2119684" cy="1059842"/>
        </a:xfrm>
        <a:prstGeom prst="rect">
          <a:avLst/>
        </a:prstGeom>
        <a:gradFill rotWithShape="0">
          <a:gsLst>
            <a:gs pos="0">
              <a:schemeClr val="accent4">
                <a:hueOff val="0"/>
                <a:satOff val="0"/>
                <a:lumOff val="0"/>
                <a:alphaOff val="0"/>
                <a:shade val="63000"/>
                <a:satMod val="110000"/>
              </a:schemeClr>
            </a:gs>
            <a:gs pos="30000">
              <a:schemeClr val="accent4">
                <a:hueOff val="0"/>
                <a:satOff val="0"/>
                <a:lumOff val="0"/>
                <a:alphaOff val="0"/>
                <a:shade val="90000"/>
                <a:satMod val="120000"/>
              </a:schemeClr>
            </a:gs>
            <a:gs pos="45000">
              <a:schemeClr val="accent4">
                <a:hueOff val="0"/>
                <a:satOff val="0"/>
                <a:lumOff val="0"/>
                <a:alphaOff val="0"/>
                <a:shade val="100000"/>
                <a:satMod val="128000"/>
              </a:schemeClr>
            </a:gs>
            <a:gs pos="55000">
              <a:schemeClr val="accent4">
                <a:hueOff val="0"/>
                <a:satOff val="0"/>
                <a:lumOff val="0"/>
                <a:alphaOff val="0"/>
                <a:shade val="100000"/>
                <a:satMod val="128000"/>
              </a:schemeClr>
            </a:gs>
            <a:gs pos="73000">
              <a:schemeClr val="accent4">
                <a:hueOff val="0"/>
                <a:satOff val="0"/>
                <a:lumOff val="0"/>
                <a:alphaOff val="0"/>
                <a:shade val="90000"/>
                <a:satMod val="120000"/>
              </a:schemeClr>
            </a:gs>
            <a:gs pos="100000">
              <a:schemeClr val="accent4">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CAMPUS</a:t>
          </a:r>
          <a:endParaRPr lang="en-ZA" sz="1800" kern="1200" dirty="0"/>
        </a:p>
      </dsp:txBody>
      <dsp:txXfrm>
        <a:off x="4426557" y="2658"/>
        <a:ext cx="2119684" cy="1059842"/>
      </dsp:txXfrm>
    </dsp:sp>
    <dsp:sp modelId="{18692BC7-2842-4F2A-8652-F42B5A3AB4B7}">
      <dsp:nvSpPr>
        <dsp:cNvPr id="0" name=""/>
        <dsp:cNvSpPr/>
      </dsp:nvSpPr>
      <dsp:spPr>
        <a:xfrm>
          <a:off x="579330" y="3012610"/>
          <a:ext cx="2119684" cy="1059842"/>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LAB ASSISTANTS</a:t>
          </a:r>
          <a:endParaRPr lang="en-ZA" sz="1800" kern="1200" dirty="0"/>
        </a:p>
      </dsp:txBody>
      <dsp:txXfrm>
        <a:off x="579330" y="3012610"/>
        <a:ext cx="2119684" cy="1059842"/>
      </dsp:txXfrm>
    </dsp:sp>
    <dsp:sp modelId="{FF6AA870-89DF-4045-ABE6-E383246A2ACE}">
      <dsp:nvSpPr>
        <dsp:cNvPr id="0" name=""/>
        <dsp:cNvSpPr/>
      </dsp:nvSpPr>
      <dsp:spPr>
        <a:xfrm>
          <a:off x="3144148" y="3012610"/>
          <a:ext cx="2119684" cy="1059842"/>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E-LEARNG ASSISTANTS</a:t>
          </a:r>
          <a:endParaRPr lang="en-ZA" sz="1800" kern="1200" dirty="0"/>
        </a:p>
      </dsp:txBody>
      <dsp:txXfrm>
        <a:off x="3144148" y="3012610"/>
        <a:ext cx="2119684" cy="1059842"/>
      </dsp:txXfrm>
    </dsp:sp>
    <dsp:sp modelId="{F018B56B-93D7-4654-B7DF-05030A352417}">
      <dsp:nvSpPr>
        <dsp:cNvPr id="0" name=""/>
        <dsp:cNvSpPr/>
      </dsp:nvSpPr>
      <dsp:spPr>
        <a:xfrm>
          <a:off x="5708966" y="3012610"/>
          <a:ext cx="2119684" cy="1059842"/>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PAL LEADERS(SUBJECT)</a:t>
          </a:r>
          <a:endParaRPr lang="en-ZA" sz="1800" kern="1200" dirty="0"/>
        </a:p>
      </dsp:txBody>
      <dsp:txXfrm>
        <a:off x="5708966" y="3012610"/>
        <a:ext cx="2119684" cy="1059842"/>
      </dsp:txXfrm>
    </dsp:sp>
    <dsp:sp modelId="{6150D238-C053-406C-9F06-419E23049E10}">
      <dsp:nvSpPr>
        <dsp:cNvPr id="0" name=""/>
        <dsp:cNvSpPr/>
      </dsp:nvSpPr>
      <dsp:spPr>
        <a:xfrm>
          <a:off x="8273785" y="3012610"/>
          <a:ext cx="2119684" cy="1059842"/>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TUTORS</a:t>
          </a:r>
          <a:endParaRPr lang="en-ZA" sz="1800" kern="1200" dirty="0"/>
        </a:p>
      </dsp:txBody>
      <dsp:txXfrm>
        <a:off x="8273785" y="3012610"/>
        <a:ext cx="2119684" cy="1059842"/>
      </dsp:txXfrm>
    </dsp:sp>
    <dsp:sp modelId="{6B94264B-EF1E-42B1-AC3E-D1D15FD559D4}">
      <dsp:nvSpPr>
        <dsp:cNvPr id="0" name=""/>
        <dsp:cNvSpPr/>
      </dsp:nvSpPr>
      <dsp:spPr>
        <a:xfrm>
          <a:off x="3144148" y="1507634"/>
          <a:ext cx="2119684" cy="1059842"/>
        </a:xfrm>
        <a:prstGeom prst="rect">
          <a:avLst/>
        </a:prstGeom>
        <a:gradFill rotWithShape="0">
          <a:gsLst>
            <a:gs pos="0">
              <a:schemeClr val="accent6">
                <a:hueOff val="0"/>
                <a:satOff val="0"/>
                <a:lumOff val="0"/>
                <a:alphaOff val="0"/>
                <a:shade val="63000"/>
                <a:satMod val="110000"/>
              </a:schemeClr>
            </a:gs>
            <a:gs pos="30000">
              <a:schemeClr val="accent6">
                <a:hueOff val="0"/>
                <a:satOff val="0"/>
                <a:lumOff val="0"/>
                <a:alphaOff val="0"/>
                <a:shade val="90000"/>
                <a:satMod val="120000"/>
              </a:schemeClr>
            </a:gs>
            <a:gs pos="45000">
              <a:schemeClr val="accent6">
                <a:hueOff val="0"/>
                <a:satOff val="0"/>
                <a:lumOff val="0"/>
                <a:alphaOff val="0"/>
                <a:shade val="100000"/>
                <a:satMod val="128000"/>
              </a:schemeClr>
            </a:gs>
            <a:gs pos="55000">
              <a:schemeClr val="accent6">
                <a:hueOff val="0"/>
                <a:satOff val="0"/>
                <a:lumOff val="0"/>
                <a:alphaOff val="0"/>
                <a:shade val="100000"/>
                <a:satMod val="128000"/>
              </a:schemeClr>
            </a:gs>
            <a:gs pos="73000">
              <a:schemeClr val="accent6">
                <a:hueOff val="0"/>
                <a:satOff val="0"/>
                <a:lumOff val="0"/>
                <a:alphaOff val="0"/>
                <a:shade val="90000"/>
                <a:satMod val="120000"/>
              </a:schemeClr>
            </a:gs>
            <a:gs pos="100000">
              <a:schemeClr val="accent6">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t>PAL COORDINABTOR (S)</a:t>
          </a:r>
          <a:endParaRPr lang="en-ZA" sz="1800" kern="1200" dirty="0"/>
        </a:p>
      </dsp:txBody>
      <dsp:txXfrm>
        <a:off x="3144148" y="1507634"/>
        <a:ext cx="2119684" cy="10598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A5B43B8A-96EE-4066-9D46-9B6F4878F7FB}" type="datetimeFigureOut">
              <a:rPr lang="en-US" smtClean="0"/>
              <a:t>3/26/2018</a:t>
            </a:fld>
            <a:endParaRPr lang="en-US"/>
          </a:p>
        </p:txBody>
      </p:sp>
      <p:sp>
        <p:nvSpPr>
          <p:cNvPr id="17" name="Slide Number Placeholder 16"/>
          <p:cNvSpPr>
            <a:spLocks noGrp="1"/>
          </p:cNvSpPr>
          <p:nvPr>
            <p:ph type="sldNum" sz="quarter" idx="11"/>
          </p:nvPr>
        </p:nvSpPr>
        <p:spPr/>
        <p:txBody>
          <a:bodyPr/>
          <a:lstStyle/>
          <a:p>
            <a:fld id="{85317BF5-BD59-4F0A-A678-9B7FE0626AFB}"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43B8A-96EE-4066-9D46-9B6F4878F7FB}"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7BF5-BD59-4F0A-A678-9B7FE0626A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43B8A-96EE-4066-9D46-9B6F4878F7FB}"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7BF5-BD59-4F0A-A678-9B7FE0626AFB}" type="slidenum">
              <a:rPr lang="en-US" smtClean="0"/>
              <a:t>‹#›</a:t>
            </a:fld>
            <a:endParaRPr lang="en-US"/>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A5B43B8A-96EE-4066-9D46-9B6F4878F7FB}" type="datetimeFigureOut">
              <a:rPr lang="en-US" smtClean="0"/>
              <a:t>3/26/2018</a:t>
            </a:fld>
            <a:endParaRPr lang="en-US"/>
          </a:p>
        </p:txBody>
      </p:sp>
      <p:sp>
        <p:nvSpPr>
          <p:cNvPr id="12" name="Slide Number Placeholder 11"/>
          <p:cNvSpPr>
            <a:spLocks noGrp="1"/>
          </p:cNvSpPr>
          <p:nvPr>
            <p:ph type="sldNum" sz="quarter" idx="15"/>
          </p:nvPr>
        </p:nvSpPr>
        <p:spPr/>
        <p:txBody>
          <a:bodyPr/>
          <a:lstStyle/>
          <a:p>
            <a:fld id="{85317BF5-BD59-4F0A-A678-9B7FE0626AFB}"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A5B43B8A-96EE-4066-9D46-9B6F4878F7FB}" type="datetimeFigureOut">
              <a:rPr lang="en-US" smtClean="0"/>
              <a:t>3/26/2018</a:t>
            </a:fld>
            <a:endParaRPr lang="en-US"/>
          </a:p>
        </p:txBody>
      </p:sp>
      <p:sp>
        <p:nvSpPr>
          <p:cNvPr id="14" name="Slide Number Placeholder 13"/>
          <p:cNvSpPr>
            <a:spLocks noGrp="1"/>
          </p:cNvSpPr>
          <p:nvPr>
            <p:ph type="sldNum" sz="quarter" idx="11"/>
          </p:nvPr>
        </p:nvSpPr>
        <p:spPr/>
        <p:txBody>
          <a:bodyPr/>
          <a:lstStyle/>
          <a:p>
            <a:fld id="{85317BF5-BD59-4F0A-A678-9B7FE0626AF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A5B43B8A-96EE-4066-9D46-9B6F4878F7FB}" type="datetimeFigureOut">
              <a:rPr lang="en-US" smtClean="0"/>
              <a:t>3/26/2018</a:t>
            </a:fld>
            <a:endParaRPr lang="en-US"/>
          </a:p>
        </p:txBody>
      </p:sp>
      <p:sp>
        <p:nvSpPr>
          <p:cNvPr id="12" name="Slide Number Placeholder 11"/>
          <p:cNvSpPr>
            <a:spLocks noGrp="1"/>
          </p:cNvSpPr>
          <p:nvPr>
            <p:ph type="sldNum" sz="quarter" idx="16"/>
          </p:nvPr>
        </p:nvSpPr>
        <p:spPr/>
        <p:txBody>
          <a:bodyPr/>
          <a:lstStyle/>
          <a:p>
            <a:fld id="{85317BF5-BD59-4F0A-A678-9B7FE0626AFB}"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5B43B8A-96EE-4066-9D46-9B6F4878F7FB}" type="datetimeFigureOut">
              <a:rPr lang="en-US" smtClean="0"/>
              <a:t>3/26/2018</a:t>
            </a:fld>
            <a:endParaRPr lang="en-US"/>
          </a:p>
        </p:txBody>
      </p:sp>
      <p:sp>
        <p:nvSpPr>
          <p:cNvPr id="12" name="Slide Number Placeholder 11"/>
          <p:cNvSpPr>
            <a:spLocks noGrp="1"/>
          </p:cNvSpPr>
          <p:nvPr>
            <p:ph type="sldNum" sz="quarter" idx="17"/>
          </p:nvPr>
        </p:nvSpPr>
        <p:spPr/>
        <p:txBody>
          <a:bodyPr/>
          <a:lstStyle/>
          <a:p>
            <a:fld id="{85317BF5-BD59-4F0A-A678-9B7FE0626AFB}"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5B43B8A-96EE-4066-9D46-9B6F4878F7FB}" type="datetimeFigureOut">
              <a:rPr lang="en-US" smtClean="0"/>
              <a:t>3/26/2018</a:t>
            </a:fld>
            <a:endParaRPr lang="en-US"/>
          </a:p>
        </p:txBody>
      </p:sp>
      <p:sp>
        <p:nvSpPr>
          <p:cNvPr id="16" name="Slide Number Placeholder 15"/>
          <p:cNvSpPr>
            <a:spLocks noGrp="1"/>
          </p:cNvSpPr>
          <p:nvPr>
            <p:ph type="sldNum" sz="quarter" idx="11"/>
          </p:nvPr>
        </p:nvSpPr>
        <p:spPr/>
        <p:txBody>
          <a:bodyPr/>
          <a:lstStyle/>
          <a:p>
            <a:fld id="{85317BF5-BD59-4F0A-A678-9B7FE0626AF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B43B8A-96EE-4066-9D46-9B6F4878F7FB}" type="datetimeFigureOut">
              <a:rPr lang="en-US" smtClean="0"/>
              <a:t>3/26/2018</a:t>
            </a:fld>
            <a:endParaRPr lang="en-US"/>
          </a:p>
        </p:txBody>
      </p:sp>
      <p:sp>
        <p:nvSpPr>
          <p:cNvPr id="8" name="Slide Number Placeholder 7"/>
          <p:cNvSpPr>
            <a:spLocks noGrp="1"/>
          </p:cNvSpPr>
          <p:nvPr>
            <p:ph type="sldNum" sz="quarter" idx="11"/>
          </p:nvPr>
        </p:nvSpPr>
        <p:spPr/>
        <p:txBody>
          <a:bodyPr/>
          <a:lstStyle/>
          <a:p>
            <a:fld id="{85317BF5-BD59-4F0A-A678-9B7FE0626AF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A5B43B8A-96EE-4066-9D46-9B6F4878F7FB}" type="datetimeFigureOut">
              <a:rPr lang="en-US" smtClean="0"/>
              <a:t>3/26/2018</a:t>
            </a:fld>
            <a:endParaRPr lang="en-US"/>
          </a:p>
        </p:txBody>
      </p:sp>
      <p:sp>
        <p:nvSpPr>
          <p:cNvPr id="19" name="Slide Number Placeholder 18"/>
          <p:cNvSpPr>
            <a:spLocks noGrp="1"/>
          </p:cNvSpPr>
          <p:nvPr>
            <p:ph type="sldNum" sz="quarter" idx="16"/>
          </p:nvPr>
        </p:nvSpPr>
        <p:spPr/>
        <p:txBody>
          <a:bodyPr/>
          <a:lstStyle/>
          <a:p>
            <a:fld id="{85317BF5-BD59-4F0A-A678-9B7FE0626AFB}"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A5B43B8A-96EE-4066-9D46-9B6F4878F7FB}" type="datetimeFigureOut">
              <a:rPr lang="en-US" smtClean="0"/>
              <a:t>3/26/2018</a:t>
            </a:fld>
            <a:endParaRPr lang="en-US"/>
          </a:p>
        </p:txBody>
      </p:sp>
      <p:sp>
        <p:nvSpPr>
          <p:cNvPr id="14" name="Slide Number Placeholder 13"/>
          <p:cNvSpPr>
            <a:spLocks noGrp="1"/>
          </p:cNvSpPr>
          <p:nvPr>
            <p:ph type="sldNum" sz="quarter" idx="15"/>
          </p:nvPr>
        </p:nvSpPr>
        <p:spPr>
          <a:xfrm>
            <a:off x="5384800" y="6172200"/>
            <a:ext cx="1422400" cy="304800"/>
          </a:xfrm>
        </p:spPr>
        <p:txBody>
          <a:bodyPr/>
          <a:lstStyle/>
          <a:p>
            <a:fld id="{85317BF5-BD59-4F0A-A678-9B7FE0626AFB}" type="slidenum">
              <a:rPr lang="en-US" smtClean="0"/>
              <a:t>‹#›</a:t>
            </a:fld>
            <a:endParaRPr lang="en-US"/>
          </a:p>
        </p:txBody>
      </p:sp>
      <p:sp>
        <p:nvSpPr>
          <p:cNvPr id="15" name="Footer Placeholder 14"/>
          <p:cNvSpPr>
            <a:spLocks noGrp="1"/>
          </p:cNvSpPr>
          <p:nvPr>
            <p:ph type="ftr" sz="quarter" idx="16"/>
          </p:nvPr>
        </p:nvSpPr>
        <p:spPr>
          <a:xfrm>
            <a:off x="1930400" y="6486525"/>
            <a:ext cx="83312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5B43B8A-96EE-4066-9D46-9B6F4878F7FB}" type="datetimeFigureOut">
              <a:rPr lang="en-US" smtClean="0"/>
              <a:t>3/26/2018</a:t>
            </a:fld>
            <a:endParaRPr lang="en-US"/>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85317BF5-BD59-4F0A-A678-9B7FE0626AFB}" type="slidenum">
              <a:rPr lang="en-US" smtClean="0"/>
              <a:t>‹#›</a:t>
            </a:fld>
            <a:endParaRPr lang="en-US"/>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Peer assisted learning (pal) at the periphery of  student holistic development </a:t>
            </a:r>
            <a:endParaRPr lang="en-ZA" dirty="0"/>
          </a:p>
        </p:txBody>
      </p:sp>
      <p:sp>
        <p:nvSpPr>
          <p:cNvPr id="3" name="Subtitle 2"/>
          <p:cNvSpPr>
            <a:spLocks noGrp="1"/>
          </p:cNvSpPr>
          <p:nvPr>
            <p:ph type="subTitle" idx="1"/>
          </p:nvPr>
        </p:nvSpPr>
        <p:spPr/>
        <p:txBody>
          <a:bodyPr>
            <a:normAutofit/>
          </a:bodyPr>
          <a:lstStyle/>
          <a:p>
            <a:r>
              <a:rPr lang="en-ZA" b="1" dirty="0" smtClean="0"/>
              <a:t>SABELO PETER (WSU)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78" y="0"/>
            <a:ext cx="11603421" cy="122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257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97877"/>
            <a:ext cx="10972800" cy="5460124"/>
          </a:xfrm>
        </p:spPr>
        <p:txBody>
          <a:bodyPr>
            <a:noAutofit/>
          </a:bodyPr>
          <a:lstStyle/>
          <a:p>
            <a:r>
              <a:rPr lang="en-ZA" sz="2400" dirty="0"/>
              <a:t>The PAL program mostly draws from a number of theories that advance corporative and collaborative learning. </a:t>
            </a:r>
            <a:endParaRPr lang="en-ZA" sz="2400" dirty="0" smtClean="0"/>
          </a:p>
          <a:p>
            <a:pPr marL="0" indent="0">
              <a:buNone/>
            </a:pPr>
            <a:endParaRPr lang="en-ZA" sz="2400" dirty="0" smtClean="0"/>
          </a:p>
          <a:p>
            <a:r>
              <a:rPr lang="en-ZA" sz="2400" dirty="0" smtClean="0"/>
              <a:t> </a:t>
            </a:r>
            <a:r>
              <a:rPr lang="en-ZA" sz="2400" dirty="0"/>
              <a:t>”PAL participants can identify with PAL facilitators since they are fellow undergraduate students only slightly ahead in their academic degree” (</a:t>
            </a:r>
            <a:r>
              <a:rPr lang="en-ZA" sz="2400" dirty="0" err="1"/>
              <a:t>Arendale</a:t>
            </a:r>
            <a:r>
              <a:rPr lang="en-ZA" sz="2400" dirty="0"/>
              <a:t>, 2014:5). </a:t>
            </a:r>
            <a:endParaRPr lang="en-ZA" sz="2400" dirty="0" smtClean="0"/>
          </a:p>
          <a:p>
            <a:endParaRPr lang="en-ZA" sz="2400" dirty="0" smtClean="0"/>
          </a:p>
          <a:p>
            <a:r>
              <a:rPr lang="en-ZA" sz="2400" dirty="0" smtClean="0"/>
              <a:t>However</a:t>
            </a:r>
            <a:r>
              <a:rPr lang="en-ZA" sz="2400" dirty="0"/>
              <a:t>, for this paper the focus will be on two theories which have a significant bearing on this particular study </a:t>
            </a:r>
            <a:r>
              <a:rPr lang="en-ZA" sz="2400" dirty="0" smtClean="0"/>
              <a:t>.Namely</a:t>
            </a:r>
            <a:r>
              <a:rPr lang="en-ZA" sz="2400" dirty="0"/>
              <a:t>, constructivism theory and cognitive theory. These are most widely accepted learning theories. </a:t>
            </a:r>
            <a:r>
              <a:rPr lang="en-ZA" sz="2400" dirty="0" smtClean="0"/>
              <a:t> </a:t>
            </a:r>
          </a:p>
          <a:p>
            <a:endParaRPr lang="en-ZA" sz="2400" dirty="0" smtClean="0"/>
          </a:p>
          <a:p>
            <a:r>
              <a:rPr lang="en-ZA" sz="2400" dirty="0" smtClean="0"/>
              <a:t>The </a:t>
            </a:r>
            <a:r>
              <a:rPr lang="en-ZA" sz="2400" dirty="0"/>
              <a:t>theories are student-centred and </a:t>
            </a:r>
            <a:r>
              <a:rPr lang="en-ZA" sz="2400" dirty="0" smtClean="0"/>
              <a:t>in </a:t>
            </a:r>
            <a:r>
              <a:rPr lang="en-ZA" sz="2400" dirty="0"/>
              <a:t>line with the WSU Policy on </a:t>
            </a:r>
            <a:r>
              <a:rPr lang="en-ZA" sz="2400" dirty="0" smtClean="0"/>
              <a:t>Curriculum Development </a:t>
            </a:r>
            <a:r>
              <a:rPr lang="en-ZA" sz="2400" dirty="0"/>
              <a:t>(WSU,2018) for effecting a change in the learner's behaviour and improving students’ academic competence. </a:t>
            </a:r>
          </a:p>
        </p:txBody>
      </p:sp>
      <p:sp>
        <p:nvSpPr>
          <p:cNvPr id="2" name="Title 1"/>
          <p:cNvSpPr>
            <a:spLocks noGrp="1"/>
          </p:cNvSpPr>
          <p:nvPr>
            <p:ph type="title"/>
          </p:nvPr>
        </p:nvSpPr>
        <p:spPr>
          <a:xfrm>
            <a:off x="1502979" y="502395"/>
            <a:ext cx="8870731" cy="701040"/>
          </a:xfrm>
        </p:spPr>
        <p:txBody>
          <a:bodyPr>
            <a:normAutofit/>
          </a:bodyPr>
          <a:lstStyle/>
          <a:p>
            <a:r>
              <a:rPr lang="en-ZA" dirty="0" smtClean="0"/>
              <a:t>  </a:t>
            </a:r>
            <a:r>
              <a:rPr lang="en-ZA" sz="2400" dirty="0" smtClean="0"/>
              <a:t>Theories that underpin the  pal program</a:t>
            </a:r>
            <a:endParaRPr lang="en-ZA" sz="2400" dirty="0"/>
          </a:p>
        </p:txBody>
      </p:sp>
    </p:spTree>
    <p:extLst>
      <p:ext uri="{BB962C8B-B14F-4D97-AF65-F5344CB8AC3E}">
        <p14:creationId xmlns:p14="http://schemas.microsoft.com/office/powerpoint/2010/main" val="2719810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326524"/>
            <a:ext cx="10515600" cy="5368566"/>
          </a:xfrm>
          <a:prstGeom prst="rect">
            <a:avLst/>
          </a:prstGeom>
        </p:spPr>
        <p:txBody>
          <a:bodyPr>
            <a:normAutofit lnSpcReduction="10000"/>
          </a:bodyPr>
          <a:lstStyle/>
          <a:p>
            <a:r>
              <a:rPr lang="en-ZA" sz="2400" dirty="0" smtClean="0"/>
              <a:t>Cognitivism </a:t>
            </a:r>
            <a:r>
              <a:rPr lang="en-ZA" sz="2400" dirty="0"/>
              <a:t>focuses on the inner mental activities – opening the “black box" of the human mind </a:t>
            </a:r>
            <a:r>
              <a:rPr lang="en-ZA" sz="2400" dirty="0" smtClean="0"/>
              <a:t>for </a:t>
            </a:r>
            <a:r>
              <a:rPr lang="en-ZA" sz="2400" dirty="0"/>
              <a:t>understanding how people learn. Mental processes such as thinking, memory, knowing, and problem-solving need to be explored. </a:t>
            </a:r>
            <a:r>
              <a:rPr lang="en-ZA" sz="2400" dirty="0" smtClean="0"/>
              <a:t>Knowledge </a:t>
            </a:r>
            <a:r>
              <a:rPr lang="en-ZA" sz="2400" dirty="0"/>
              <a:t>seen as schema or symbolic mental constructions. Learning is defined as change in a learner’s </a:t>
            </a:r>
            <a:r>
              <a:rPr lang="en-ZA" sz="2400" dirty="0" smtClean="0"/>
              <a:t>schemata(Copper ,1993)</a:t>
            </a:r>
          </a:p>
          <a:p>
            <a:endParaRPr lang="en-ZA" sz="2400" dirty="0" smtClean="0"/>
          </a:p>
          <a:p>
            <a:r>
              <a:rPr lang="en-ZA" sz="2400" dirty="0" smtClean="0"/>
              <a:t>Consistent </a:t>
            </a:r>
            <a:r>
              <a:rPr lang="en-ZA" sz="2400" dirty="0"/>
              <a:t>to </a:t>
            </a:r>
            <a:r>
              <a:rPr lang="en-ZA" sz="2400" dirty="0" smtClean="0"/>
              <a:t>Coppers explanation, PAL Leaders in the program are encouraged to view students </a:t>
            </a:r>
            <a:r>
              <a:rPr lang="en-ZA" sz="2400" dirty="0"/>
              <a:t>as active and not passive information processors receiving information, processing it, storing it, and retrieving it for use in problem solving and other learning tasks </a:t>
            </a:r>
            <a:r>
              <a:rPr lang="en-ZA" sz="2400" dirty="0" smtClean="0"/>
              <a:t>critical  </a:t>
            </a:r>
            <a:r>
              <a:rPr lang="en-ZA" sz="2400" dirty="0"/>
              <a:t>to the development of the </a:t>
            </a:r>
            <a:r>
              <a:rPr lang="en-ZA" sz="2400" dirty="0" smtClean="0"/>
              <a:t>student (Gibbs,1988</a:t>
            </a:r>
            <a:r>
              <a:rPr lang="en-ZA" sz="2400" dirty="0"/>
              <a:t>)</a:t>
            </a:r>
          </a:p>
          <a:p>
            <a:pPr marL="0" indent="0">
              <a:buNone/>
            </a:pPr>
            <a:endParaRPr lang="en-ZA" sz="2400" dirty="0"/>
          </a:p>
          <a:p>
            <a:r>
              <a:rPr lang="en-ZA" sz="2400" dirty="0" smtClean="0"/>
              <a:t>This fosters  </a:t>
            </a:r>
            <a:r>
              <a:rPr lang="en-ZA" sz="2400" dirty="0"/>
              <a:t>development of problem-solving skills through the processes of inquiry and </a:t>
            </a:r>
            <a:r>
              <a:rPr lang="en-ZA" sz="2400" dirty="0" smtClean="0"/>
              <a:t>discovery. As well,  </a:t>
            </a:r>
            <a:r>
              <a:rPr lang="en-ZA" sz="2400" dirty="0"/>
              <a:t>contribute to the socialisation of enlightened, responsible and constructively critical </a:t>
            </a:r>
            <a:r>
              <a:rPr lang="en-ZA" sz="2400" dirty="0" smtClean="0"/>
              <a:t>citizens. This is in line with the development of  </a:t>
            </a:r>
            <a:r>
              <a:rPr lang="en-ZA" sz="2400" dirty="0"/>
              <a:t>reflective </a:t>
            </a:r>
            <a:r>
              <a:rPr lang="en-ZA" sz="2400" dirty="0" smtClean="0"/>
              <a:t>capacity</a:t>
            </a:r>
          </a:p>
          <a:p>
            <a:pPr algn="just"/>
            <a:endParaRPr lang="en-ZA" sz="2400" dirty="0"/>
          </a:p>
          <a:p>
            <a:endParaRPr lang="en-ZA" dirty="0"/>
          </a:p>
          <a:p>
            <a:endParaRPr lang="en-ZA" dirty="0"/>
          </a:p>
        </p:txBody>
      </p:sp>
      <p:sp>
        <p:nvSpPr>
          <p:cNvPr id="2" name="Title 1"/>
          <p:cNvSpPr>
            <a:spLocks noGrp="1"/>
          </p:cNvSpPr>
          <p:nvPr>
            <p:ph type="title"/>
          </p:nvPr>
        </p:nvSpPr>
        <p:spPr>
          <a:xfrm>
            <a:off x="838200" y="365129"/>
            <a:ext cx="10515600" cy="613669"/>
          </a:xfrm>
        </p:spPr>
        <p:txBody>
          <a:bodyPr>
            <a:normAutofit/>
          </a:bodyPr>
          <a:lstStyle/>
          <a:p>
            <a:r>
              <a:rPr lang="en-ZA" sz="2400" dirty="0" smtClean="0"/>
              <a:t>Cognitive Theory</a:t>
            </a:r>
            <a:endParaRPr lang="en-ZA" sz="2400" dirty="0"/>
          </a:p>
        </p:txBody>
      </p:sp>
    </p:spTree>
    <p:extLst>
      <p:ext uri="{BB962C8B-B14F-4D97-AF65-F5344CB8AC3E}">
        <p14:creationId xmlns:p14="http://schemas.microsoft.com/office/powerpoint/2010/main" val="4254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ZA" dirty="0" smtClean="0"/>
              <a:t>STUDENT DEVELOPMENT AND  INDEPEDENCE </a:t>
            </a:r>
            <a:endParaRPr lang="en-ZA" dirty="0"/>
          </a:p>
        </p:txBody>
      </p:sp>
      <p:sp>
        <p:nvSpPr>
          <p:cNvPr id="5" name="Text Placeholder 4"/>
          <p:cNvSpPr>
            <a:spLocks noGrp="1"/>
          </p:cNvSpPr>
          <p:nvPr>
            <p:ph type="body" sz="half" idx="15"/>
          </p:nvPr>
        </p:nvSpPr>
        <p:spPr/>
        <p:txBody>
          <a:bodyPr/>
          <a:lstStyle/>
          <a:p>
            <a:r>
              <a:rPr lang="en-ZA" dirty="0" smtClean="0"/>
              <a:t>RESPONSIVENESS AND RELEVANCE </a:t>
            </a:r>
            <a:endParaRPr lang="en-ZA" dirty="0"/>
          </a:p>
        </p:txBody>
      </p:sp>
      <p:sp>
        <p:nvSpPr>
          <p:cNvPr id="6" name="Title 5"/>
          <p:cNvSpPr>
            <a:spLocks noGrp="1"/>
          </p:cNvSpPr>
          <p:nvPr>
            <p:ph type="title"/>
          </p:nvPr>
        </p:nvSpPr>
        <p:spPr>
          <a:xfrm>
            <a:off x="2354317" y="975360"/>
            <a:ext cx="8565931" cy="701040"/>
          </a:xfrm>
        </p:spPr>
        <p:txBody>
          <a:bodyPr>
            <a:normAutofit/>
          </a:bodyPr>
          <a:lstStyle/>
          <a:p>
            <a:r>
              <a:rPr lang="en-ZA" sz="2400" dirty="0" smtClean="0"/>
              <a:t>DISCUSSIONS DURING OUR pal TRAININGS </a:t>
            </a:r>
            <a:endParaRPr lang="en-ZA" sz="2400"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35421" y="2819400"/>
            <a:ext cx="4498427"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968528" y="2816225"/>
            <a:ext cx="3863582"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108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849821"/>
            <a:ext cx="10972800" cy="4708634"/>
          </a:xfrm>
        </p:spPr>
        <p:txBody>
          <a:bodyPr>
            <a:normAutofit lnSpcReduction="10000"/>
          </a:bodyPr>
          <a:lstStyle/>
          <a:p>
            <a:r>
              <a:rPr lang="en-ZA" sz="2400" dirty="0" smtClean="0"/>
              <a:t>Also according to Paiget , constructivist </a:t>
            </a:r>
            <a:r>
              <a:rPr lang="en-ZA" sz="2400" dirty="0"/>
              <a:t>teaching is based on the belief that learning occurs as learners are actively involved in a process of meaning and knowledge </a:t>
            </a:r>
            <a:r>
              <a:rPr lang="en-ZA" sz="2400" dirty="0" smtClean="0"/>
              <a:t>construction(Piaget, 1958)</a:t>
            </a:r>
          </a:p>
          <a:p>
            <a:pPr marL="0" indent="0">
              <a:buNone/>
            </a:pPr>
            <a:endParaRPr lang="en-ZA" sz="2400" dirty="0"/>
          </a:p>
          <a:p>
            <a:r>
              <a:rPr lang="en-ZA" sz="2400" dirty="0" smtClean="0"/>
              <a:t>Viewing  </a:t>
            </a:r>
            <a:r>
              <a:rPr lang="en-ZA" sz="2400" dirty="0"/>
              <a:t>learning as a process during which learners build their own understanding of a subject by integrating information they are receiving with information they already know (</a:t>
            </a:r>
            <a:r>
              <a:rPr lang="en-ZA" sz="2400" dirty="0" smtClean="0"/>
              <a:t>Vygotsky, </a:t>
            </a:r>
            <a:r>
              <a:rPr lang="en-ZA" sz="2400" dirty="0"/>
              <a:t>1992</a:t>
            </a:r>
            <a:r>
              <a:rPr lang="en-ZA" sz="2400" dirty="0" smtClean="0"/>
              <a:t>).</a:t>
            </a:r>
          </a:p>
          <a:p>
            <a:pPr marL="0" indent="0">
              <a:buNone/>
            </a:pPr>
            <a:endParaRPr lang="en-ZA" sz="2400" dirty="0" smtClean="0"/>
          </a:p>
          <a:p>
            <a:r>
              <a:rPr lang="en-ZA" sz="2400" dirty="0" smtClean="0"/>
              <a:t> PAL session </a:t>
            </a:r>
            <a:r>
              <a:rPr lang="en-ZA" sz="2400" dirty="0"/>
              <a:t>as The Zone of Proximal Development (</a:t>
            </a:r>
            <a:r>
              <a:rPr lang="en-ZA" sz="2400" dirty="0" smtClean="0"/>
              <a:t>ZPD) PAL leaders are able to deeper understanding of both course content and dealing with diverse students group - </a:t>
            </a:r>
            <a:r>
              <a:rPr lang="en-ZA" sz="2400" dirty="0"/>
              <a:t>lifelong learning </a:t>
            </a:r>
            <a:r>
              <a:rPr lang="en-ZA" sz="2400" dirty="0" smtClean="0"/>
              <a:t>,which  </a:t>
            </a:r>
            <a:r>
              <a:rPr lang="en-ZA" sz="2400" dirty="0"/>
              <a:t>is impossible unless the student is actively involved in the construction of knowledge </a:t>
            </a:r>
            <a:r>
              <a:rPr lang="en-ZA" sz="2400" dirty="0" smtClean="0"/>
              <a:t>(</a:t>
            </a:r>
            <a:r>
              <a:rPr lang="en-ZA" sz="2400" dirty="0" err="1" smtClean="0"/>
              <a:t>Inhelder</a:t>
            </a:r>
            <a:r>
              <a:rPr lang="en-ZA" sz="2400" dirty="0"/>
              <a:t>, 1958</a:t>
            </a:r>
            <a:r>
              <a:rPr lang="en-ZA" sz="2400" dirty="0" smtClean="0"/>
              <a:t>).</a:t>
            </a:r>
          </a:p>
          <a:p>
            <a:pPr marL="0" indent="0">
              <a:buNone/>
            </a:pPr>
            <a:endParaRPr lang="en-ZA" sz="2400" dirty="0" smtClean="0"/>
          </a:p>
          <a:p>
            <a:pPr marL="0" indent="0">
              <a:buNone/>
            </a:pPr>
            <a:endParaRPr lang="en-ZA" dirty="0" smtClean="0"/>
          </a:p>
          <a:p>
            <a:endParaRPr lang="en-ZA" dirty="0"/>
          </a:p>
        </p:txBody>
      </p:sp>
      <p:sp>
        <p:nvSpPr>
          <p:cNvPr id="2" name="Title 1"/>
          <p:cNvSpPr>
            <a:spLocks noGrp="1"/>
          </p:cNvSpPr>
          <p:nvPr>
            <p:ph type="title"/>
          </p:nvPr>
        </p:nvSpPr>
        <p:spPr>
          <a:xfrm>
            <a:off x="1450428" y="975360"/>
            <a:ext cx="9522372" cy="701040"/>
          </a:xfrm>
        </p:spPr>
        <p:txBody>
          <a:bodyPr>
            <a:normAutofit/>
          </a:bodyPr>
          <a:lstStyle/>
          <a:p>
            <a:r>
              <a:rPr lang="en-ZA" sz="2400" dirty="0" smtClean="0"/>
              <a:t> CONSTRUCTIVISM  THEORY </a:t>
            </a:r>
            <a:endParaRPr lang="en-ZA" sz="2400" dirty="0"/>
          </a:p>
        </p:txBody>
      </p:sp>
    </p:spTree>
    <p:extLst>
      <p:ext uri="{BB962C8B-B14F-4D97-AF65-F5344CB8AC3E}">
        <p14:creationId xmlns:p14="http://schemas.microsoft.com/office/powerpoint/2010/main" val="188697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45323"/>
            <a:ext cx="10972800" cy="5512677"/>
          </a:xfrm>
          <a:prstGeom prst="rect">
            <a:avLst/>
          </a:prstGeom>
        </p:spPr>
        <p:txBody>
          <a:bodyPr>
            <a:normAutofit lnSpcReduction="10000"/>
          </a:bodyPr>
          <a:lstStyle/>
          <a:p>
            <a:pPr marL="0" indent="0">
              <a:buNone/>
            </a:pPr>
            <a:r>
              <a:rPr lang="en-ZA" sz="2400" dirty="0" smtClean="0"/>
              <a:t>A </a:t>
            </a:r>
            <a:r>
              <a:rPr lang="en-ZA" sz="2400" dirty="0"/>
              <a:t>praxis led </a:t>
            </a:r>
            <a:r>
              <a:rPr lang="en-ZA" sz="2400" dirty="0" smtClean="0"/>
              <a:t>approach </a:t>
            </a:r>
            <a:r>
              <a:rPr lang="en-ZA" sz="2400" dirty="0"/>
              <a:t>is  reflective learning  and about social justice were according to Grundy(1987), curriculum development </a:t>
            </a:r>
            <a:r>
              <a:rPr lang="en-ZA" sz="2400" dirty="0" smtClean="0"/>
              <a:t>should  </a:t>
            </a:r>
            <a:r>
              <a:rPr lang="en-ZA" sz="2400" dirty="0"/>
              <a:t>support  three  principles,  :</a:t>
            </a:r>
          </a:p>
          <a:p>
            <a:endParaRPr lang="en-ZA" sz="2400" dirty="0"/>
          </a:p>
          <a:p>
            <a:pPr marL="342900" lvl="1" indent="-342900" algn="l">
              <a:buFont typeface="Arial" panose="020B0604020202020204" pitchFamily="34" charset="0"/>
              <a:buChar char="•"/>
            </a:pPr>
            <a:r>
              <a:rPr lang="en-ZA" sz="2400" dirty="0" smtClean="0">
                <a:solidFill>
                  <a:schemeClr val="tx1"/>
                </a:solidFill>
              </a:rPr>
              <a:t>Learning  should have enough space for criticality,</a:t>
            </a:r>
          </a:p>
          <a:p>
            <a:pPr marL="342900" lvl="1" indent="-342900" algn="l">
              <a:buFont typeface="Arial" panose="020B0604020202020204" pitchFamily="34" charset="0"/>
              <a:buChar char="•"/>
            </a:pPr>
            <a:r>
              <a:rPr lang="en-ZA" sz="2400" dirty="0" smtClean="0">
                <a:solidFill>
                  <a:schemeClr val="tx1"/>
                </a:solidFill>
              </a:rPr>
              <a:t>Students  should be  active participants  in the learning  space</a:t>
            </a:r>
          </a:p>
          <a:p>
            <a:pPr marL="342900" lvl="1" indent="-342900" algn="l">
              <a:buFont typeface="Arial" panose="020B0604020202020204" pitchFamily="34" charset="0"/>
              <a:buChar char="•"/>
            </a:pPr>
            <a:r>
              <a:rPr lang="en-ZA" sz="2400" dirty="0" smtClean="0">
                <a:solidFill>
                  <a:schemeClr val="tx1"/>
                </a:solidFill>
              </a:rPr>
              <a:t>Also that the facilitator should  bring to the fore meaning to learning  for students</a:t>
            </a:r>
          </a:p>
          <a:p>
            <a:endParaRPr lang="en-ZA" sz="2400" dirty="0" smtClean="0"/>
          </a:p>
          <a:p>
            <a:pPr marL="0" indent="0">
              <a:buNone/>
            </a:pPr>
            <a:r>
              <a:rPr lang="en-ZA" sz="2400" dirty="0" smtClean="0"/>
              <a:t>In </a:t>
            </a:r>
            <a:r>
              <a:rPr lang="en-ZA" sz="2400" dirty="0"/>
              <a:t>a developing state like South </a:t>
            </a:r>
            <a:r>
              <a:rPr lang="en-ZA" sz="2400" dirty="0" smtClean="0"/>
              <a:t>Africa, </a:t>
            </a:r>
            <a:r>
              <a:rPr lang="en-ZA" sz="2400" dirty="0"/>
              <a:t>how curriculum is designed should  be driven by social justice principles in </a:t>
            </a:r>
            <a:r>
              <a:rPr lang="en-ZA" sz="2400" dirty="0" smtClean="0"/>
              <a:t>practice. Where students become </a:t>
            </a:r>
            <a:r>
              <a:rPr lang="en-ZA" sz="2400" dirty="0"/>
              <a:t>what </a:t>
            </a:r>
            <a:r>
              <a:rPr lang="en-ZA" sz="2400" dirty="0" err="1"/>
              <a:t>Ledwith</a:t>
            </a:r>
            <a:r>
              <a:rPr lang="en-ZA" sz="2400" dirty="0"/>
              <a:t> &amp; </a:t>
            </a:r>
            <a:r>
              <a:rPr lang="en-ZA" sz="2400" dirty="0" err="1"/>
              <a:t>Springett</a:t>
            </a:r>
            <a:r>
              <a:rPr lang="en-ZA" sz="2400" dirty="0"/>
              <a:t> (2010) describe as participative activists in the academy and in their own </a:t>
            </a:r>
            <a:r>
              <a:rPr lang="en-ZA" sz="2400" dirty="0" smtClean="0"/>
              <a:t>communities.</a:t>
            </a:r>
          </a:p>
          <a:p>
            <a:pPr marL="0" indent="0">
              <a:buNone/>
            </a:pPr>
            <a:endParaRPr lang="en-ZA" sz="2400" dirty="0" smtClean="0"/>
          </a:p>
          <a:p>
            <a:pPr marL="0" indent="0">
              <a:buNone/>
            </a:pPr>
            <a:r>
              <a:rPr lang="en-ZA" sz="2400" dirty="0" smtClean="0"/>
              <a:t>PAL </a:t>
            </a:r>
            <a:r>
              <a:rPr lang="en-ZA" sz="2400" dirty="0"/>
              <a:t>sessions </a:t>
            </a:r>
            <a:r>
              <a:rPr lang="en-ZA" sz="2400" dirty="0" smtClean="0"/>
              <a:t>train PAL Leaders to </a:t>
            </a:r>
            <a:r>
              <a:rPr lang="en-ZA" sz="2400" dirty="0"/>
              <a:t>become proactive in their own learning and in the development of autonomous clinical and professional practice (Moon, 2004</a:t>
            </a:r>
            <a:r>
              <a:rPr lang="en-ZA" sz="2400" dirty="0" smtClean="0"/>
              <a:t>).</a:t>
            </a:r>
          </a:p>
          <a:p>
            <a:pPr marL="0" indent="0">
              <a:buNone/>
            </a:pPr>
            <a:endParaRPr lang="en-ZA" sz="2400" dirty="0" smtClean="0"/>
          </a:p>
          <a:p>
            <a:endParaRPr lang="en-ZA" dirty="0"/>
          </a:p>
          <a:p>
            <a:endParaRPr lang="en-ZA" dirty="0"/>
          </a:p>
          <a:p>
            <a:endParaRPr lang="en-ZA" dirty="0"/>
          </a:p>
        </p:txBody>
      </p:sp>
      <p:sp>
        <p:nvSpPr>
          <p:cNvPr id="2" name="Title 1"/>
          <p:cNvSpPr>
            <a:spLocks noGrp="1"/>
          </p:cNvSpPr>
          <p:nvPr>
            <p:ph type="title"/>
          </p:nvPr>
        </p:nvSpPr>
        <p:spPr>
          <a:xfrm>
            <a:off x="1133341" y="627630"/>
            <a:ext cx="10419008" cy="701040"/>
          </a:xfrm>
        </p:spPr>
        <p:txBody>
          <a:bodyPr>
            <a:noAutofit/>
          </a:bodyPr>
          <a:lstStyle/>
          <a:p>
            <a:r>
              <a:rPr lang="en-ZA" sz="2400" dirty="0" smtClean="0"/>
              <a:t>PAL Program as a </a:t>
            </a:r>
            <a:r>
              <a:rPr lang="en-ZA" sz="2400" b="1" dirty="0" smtClean="0"/>
              <a:t>PRAXIS Approaches to life long learning </a:t>
            </a:r>
            <a:endParaRPr lang="en-ZA" sz="2400" b="1" dirty="0"/>
          </a:p>
        </p:txBody>
      </p:sp>
    </p:spTree>
    <p:extLst>
      <p:ext uri="{BB962C8B-B14F-4D97-AF65-F5344CB8AC3E}">
        <p14:creationId xmlns:p14="http://schemas.microsoft.com/office/powerpoint/2010/main" val="1558545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532586"/>
            <a:ext cx="10515600" cy="4726546"/>
          </a:xfrm>
          <a:prstGeom prst="rect">
            <a:avLst/>
          </a:prstGeom>
        </p:spPr>
        <p:txBody>
          <a:bodyPr>
            <a:normAutofit/>
          </a:bodyPr>
          <a:lstStyle/>
          <a:p>
            <a:pPr lvl="1"/>
            <a:r>
              <a:rPr lang="en-ZA" sz="2400" dirty="0" smtClean="0"/>
              <a:t>To investigate the  </a:t>
            </a:r>
            <a:r>
              <a:rPr lang="en-ZA" sz="2400" dirty="0"/>
              <a:t>academic improvement resulting </a:t>
            </a:r>
            <a:r>
              <a:rPr lang="en-ZA" sz="2400" dirty="0" smtClean="0"/>
              <a:t>from the  </a:t>
            </a:r>
            <a:r>
              <a:rPr lang="en-ZA" sz="2400" dirty="0"/>
              <a:t>involvement in the program </a:t>
            </a:r>
            <a:r>
              <a:rPr lang="en-ZA" sz="2400" dirty="0" smtClean="0"/>
              <a:t> by the PAL Leaders</a:t>
            </a:r>
          </a:p>
          <a:p>
            <a:pPr marL="800100" lvl="1" indent="-342900">
              <a:buFont typeface="Arial" panose="020B0604020202020204" pitchFamily="34" charset="0"/>
              <a:buChar char="•"/>
            </a:pPr>
            <a:endParaRPr lang="en-ZA" sz="2400" dirty="0"/>
          </a:p>
          <a:p>
            <a:pPr lvl="1"/>
            <a:r>
              <a:rPr lang="en-ZA" sz="2400" dirty="0" smtClean="0"/>
              <a:t>To understanding </a:t>
            </a:r>
            <a:r>
              <a:rPr lang="en-ZA" sz="2400" dirty="0"/>
              <a:t>the perceptions </a:t>
            </a:r>
            <a:r>
              <a:rPr lang="en-ZA" sz="2400" dirty="0" smtClean="0"/>
              <a:t>that </a:t>
            </a:r>
            <a:r>
              <a:rPr lang="en-ZA" sz="2400" dirty="0"/>
              <a:t>PAL leaders </a:t>
            </a:r>
            <a:r>
              <a:rPr lang="en-ZA" sz="2400" dirty="0" smtClean="0"/>
              <a:t> have towards </a:t>
            </a:r>
            <a:r>
              <a:rPr lang="en-ZA" sz="2400" dirty="0"/>
              <a:t>the </a:t>
            </a:r>
            <a:r>
              <a:rPr lang="en-ZA" sz="2400" dirty="0" smtClean="0"/>
              <a:t>programme </a:t>
            </a:r>
            <a:r>
              <a:rPr lang="en-ZA" sz="2400" dirty="0"/>
              <a:t>before and after their involvement, and </a:t>
            </a:r>
            <a:endParaRPr lang="en-ZA" sz="2400" dirty="0" smtClean="0"/>
          </a:p>
          <a:p>
            <a:pPr marL="800100" lvl="1" indent="-342900">
              <a:buFont typeface="Arial" panose="020B0604020202020204" pitchFamily="34" charset="0"/>
              <a:buChar char="•"/>
            </a:pPr>
            <a:endParaRPr lang="en-ZA" sz="2400" dirty="0" smtClean="0"/>
          </a:p>
          <a:p>
            <a:pPr lvl="1"/>
            <a:r>
              <a:rPr lang="en-ZA" sz="2400" dirty="0" smtClean="0"/>
              <a:t>To examine the  </a:t>
            </a:r>
            <a:r>
              <a:rPr lang="en-ZA" sz="2400" dirty="0"/>
              <a:t>non-academic </a:t>
            </a:r>
            <a:r>
              <a:rPr lang="en-ZA" sz="2400" dirty="0" smtClean="0"/>
              <a:t>competencies </a:t>
            </a:r>
            <a:r>
              <a:rPr lang="en-ZA" sz="2400" dirty="0"/>
              <a:t>acquired over the period </a:t>
            </a:r>
            <a:r>
              <a:rPr lang="en-ZA" sz="2400" dirty="0" smtClean="0"/>
              <a:t>the PAL leaders have </a:t>
            </a:r>
            <a:r>
              <a:rPr lang="en-ZA" sz="2400" dirty="0"/>
              <a:t>been </a:t>
            </a:r>
            <a:r>
              <a:rPr lang="en-ZA" sz="2400" dirty="0" smtClean="0"/>
              <a:t>involved in the  </a:t>
            </a:r>
            <a:r>
              <a:rPr lang="en-ZA" sz="2400" dirty="0"/>
              <a:t>PAL </a:t>
            </a:r>
            <a:r>
              <a:rPr lang="en-ZA" sz="2400" dirty="0" smtClean="0"/>
              <a:t>programme.</a:t>
            </a:r>
          </a:p>
          <a:p>
            <a:pPr marL="0" indent="0">
              <a:buNone/>
            </a:pPr>
            <a:endParaRPr lang="en-ZA" sz="2400" dirty="0"/>
          </a:p>
        </p:txBody>
      </p:sp>
      <p:sp>
        <p:nvSpPr>
          <p:cNvPr id="2" name="Title 1"/>
          <p:cNvSpPr>
            <a:spLocks noGrp="1"/>
          </p:cNvSpPr>
          <p:nvPr>
            <p:ph type="title"/>
          </p:nvPr>
        </p:nvSpPr>
        <p:spPr>
          <a:xfrm>
            <a:off x="838200" y="592428"/>
            <a:ext cx="10515600" cy="837128"/>
          </a:xfrm>
        </p:spPr>
        <p:txBody>
          <a:bodyPr>
            <a:normAutofit/>
          </a:bodyPr>
          <a:lstStyle/>
          <a:p>
            <a:r>
              <a:rPr lang="en-ZA" sz="2400" b="1" dirty="0" smtClean="0"/>
              <a:t> research questions  </a:t>
            </a:r>
            <a:endParaRPr lang="en-ZA" sz="2400" b="1" dirty="0"/>
          </a:p>
        </p:txBody>
      </p:sp>
    </p:spTree>
    <p:extLst>
      <p:ext uri="{BB962C8B-B14F-4D97-AF65-F5344CB8AC3E}">
        <p14:creationId xmlns:p14="http://schemas.microsoft.com/office/powerpoint/2010/main" val="47338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249251"/>
            <a:ext cx="10515600" cy="4927712"/>
          </a:xfrm>
          <a:prstGeom prst="rect">
            <a:avLst/>
          </a:prstGeom>
        </p:spPr>
        <p:txBody>
          <a:bodyPr>
            <a:noAutofit/>
          </a:bodyPr>
          <a:lstStyle/>
          <a:p>
            <a:r>
              <a:rPr lang="en-ZA" sz="2400" dirty="0"/>
              <a:t>Empirical research was carried out using the qualitative research </a:t>
            </a:r>
            <a:r>
              <a:rPr lang="en-ZA" sz="2400" dirty="0" smtClean="0"/>
              <a:t>method. Focus </a:t>
            </a:r>
            <a:r>
              <a:rPr lang="en-ZA" sz="2400" dirty="0"/>
              <a:t>group discussions were used as a qualitative research </a:t>
            </a:r>
            <a:r>
              <a:rPr lang="en-ZA" sz="2400" dirty="0" smtClean="0"/>
              <a:t>technique was used </a:t>
            </a:r>
            <a:r>
              <a:rPr lang="en-ZA" sz="2400" dirty="0"/>
              <a:t>to obtain in-depth </a:t>
            </a:r>
            <a:r>
              <a:rPr lang="en-ZA" sz="2400" dirty="0" smtClean="0"/>
              <a:t>information(Morgan, </a:t>
            </a:r>
            <a:r>
              <a:rPr lang="en-ZA" sz="2400" dirty="0"/>
              <a:t>1998). </a:t>
            </a:r>
            <a:endParaRPr lang="en-ZA" sz="2400" dirty="0" smtClean="0"/>
          </a:p>
          <a:p>
            <a:endParaRPr lang="en-ZA" sz="2400" dirty="0" smtClean="0"/>
          </a:p>
          <a:p>
            <a:r>
              <a:rPr lang="en-ZA" sz="2400" dirty="0" smtClean="0"/>
              <a:t>Quota sampling  was used to select </a:t>
            </a:r>
            <a:r>
              <a:rPr lang="en-ZA" sz="2400" dirty="0"/>
              <a:t>the number of respondents. </a:t>
            </a:r>
            <a:r>
              <a:rPr lang="en-ZA" sz="2400" dirty="0" smtClean="0"/>
              <a:t>Quota </a:t>
            </a:r>
            <a:r>
              <a:rPr lang="en-ZA" sz="2400" dirty="0"/>
              <a:t>sampling </a:t>
            </a:r>
            <a:r>
              <a:rPr lang="en-ZA" sz="2400" dirty="0" smtClean="0"/>
              <a:t>suggest that the researcher selects </a:t>
            </a:r>
            <a:r>
              <a:rPr lang="en-ZA" sz="2400" dirty="0"/>
              <a:t>a sample that </a:t>
            </a:r>
            <a:r>
              <a:rPr lang="en-ZA" sz="2400" dirty="0" smtClean="0"/>
              <a:t>is a  </a:t>
            </a:r>
            <a:r>
              <a:rPr lang="en-ZA" sz="2400" dirty="0"/>
              <a:t>representative of the relevant </a:t>
            </a:r>
            <a:r>
              <a:rPr lang="en-ZA" sz="2400" dirty="0" smtClean="0"/>
              <a:t>population( Du Plooy, 1987). </a:t>
            </a:r>
          </a:p>
          <a:p>
            <a:pPr marL="0" indent="0">
              <a:buNone/>
            </a:pPr>
            <a:endParaRPr lang="en-ZA" sz="2400" dirty="0" smtClean="0"/>
          </a:p>
          <a:p>
            <a:r>
              <a:rPr lang="en-ZA" sz="2400" dirty="0" smtClean="0"/>
              <a:t>For </a:t>
            </a:r>
            <a:r>
              <a:rPr lang="en-ZA" sz="2400" dirty="0"/>
              <a:t>this study </a:t>
            </a:r>
            <a:r>
              <a:rPr lang="en-ZA" sz="2400" dirty="0" smtClean="0"/>
              <a:t>20 participants from various disciplines </a:t>
            </a:r>
            <a:r>
              <a:rPr lang="en-ZA" sz="2400" dirty="0"/>
              <a:t>were invited </a:t>
            </a:r>
            <a:r>
              <a:rPr lang="en-ZA" sz="2400" dirty="0" smtClean="0"/>
              <a:t>to  participate in the study. </a:t>
            </a:r>
            <a:r>
              <a:rPr lang="en-ZA" sz="2400" dirty="0"/>
              <a:t>All of which were involved in the PAL program between 2015 and </a:t>
            </a:r>
            <a:r>
              <a:rPr lang="en-ZA" sz="2400" dirty="0" smtClean="0"/>
              <a:t>2017.</a:t>
            </a:r>
          </a:p>
          <a:p>
            <a:r>
              <a:rPr lang="en-ZA" sz="2400" dirty="0" smtClean="0"/>
              <a:t>As </a:t>
            </a:r>
            <a:r>
              <a:rPr lang="en-ZA" sz="2400" dirty="0"/>
              <a:t>Morgan and Krueger (1993) states, the comparisons that participants make among each other's experiences and opinions are a valuable source of insights into complex behaviors and motivations.</a:t>
            </a:r>
          </a:p>
        </p:txBody>
      </p:sp>
      <p:sp>
        <p:nvSpPr>
          <p:cNvPr id="2" name="Title 1"/>
          <p:cNvSpPr>
            <a:spLocks noGrp="1"/>
          </p:cNvSpPr>
          <p:nvPr>
            <p:ph type="title"/>
          </p:nvPr>
        </p:nvSpPr>
        <p:spPr>
          <a:xfrm>
            <a:off x="3314164" y="460205"/>
            <a:ext cx="5486400" cy="701040"/>
          </a:xfrm>
        </p:spPr>
        <p:txBody>
          <a:bodyPr>
            <a:noAutofit/>
          </a:bodyPr>
          <a:lstStyle/>
          <a:p>
            <a:r>
              <a:rPr lang="en-ZA" sz="2400" dirty="0" smtClean="0"/>
              <a:t>Research Methodology </a:t>
            </a:r>
            <a:endParaRPr lang="en-ZA" sz="2400" dirty="0"/>
          </a:p>
        </p:txBody>
      </p:sp>
    </p:spTree>
    <p:extLst>
      <p:ext uri="{BB962C8B-B14F-4D97-AF65-F5344CB8AC3E}">
        <p14:creationId xmlns:p14="http://schemas.microsoft.com/office/powerpoint/2010/main" val="27978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24303"/>
            <a:ext cx="10972800" cy="5034455"/>
          </a:xfrm>
        </p:spPr>
        <p:txBody>
          <a:bodyPr>
            <a:noAutofit/>
          </a:bodyPr>
          <a:lstStyle/>
          <a:p>
            <a:r>
              <a:rPr lang="en-ZA" sz="2400" b="1" dirty="0" smtClean="0"/>
              <a:t>Leadership and Self management skills</a:t>
            </a:r>
            <a:r>
              <a:rPr lang="en-ZA" sz="2400" dirty="0" smtClean="0"/>
              <a:t>: PAL sessions have challenged them to be open minded and deal with disappointment professionally.</a:t>
            </a:r>
          </a:p>
          <a:p>
            <a:endParaRPr lang="en-ZA" sz="2400" dirty="0" smtClean="0"/>
          </a:p>
          <a:p>
            <a:r>
              <a:rPr lang="en-ZA" sz="2400" b="1" dirty="0" smtClean="0"/>
              <a:t> Positive about the future</a:t>
            </a:r>
            <a:r>
              <a:rPr lang="en-ZA" sz="2400" dirty="0" smtClean="0"/>
              <a:t>: Clear about what to do after completing their studies.</a:t>
            </a:r>
          </a:p>
          <a:p>
            <a:endParaRPr lang="en-ZA" sz="2400" dirty="0" smtClean="0"/>
          </a:p>
          <a:p>
            <a:r>
              <a:rPr lang="en-ZA" sz="2400" b="1" dirty="0" smtClean="0"/>
              <a:t>Academic acumen : </a:t>
            </a:r>
            <a:r>
              <a:rPr lang="en-ZA" sz="2400" dirty="0" smtClean="0"/>
              <a:t>Higher</a:t>
            </a:r>
            <a:r>
              <a:rPr lang="en-ZA" sz="2400" b="1" dirty="0" smtClean="0"/>
              <a:t> </a:t>
            </a:r>
            <a:r>
              <a:rPr lang="en-ZA" sz="2400" dirty="0" smtClean="0"/>
              <a:t>order thinking skills( from  surface learning to deep learning approaches)  and the ability to develop assessment techniques. This was crucial especially for those  from the Faculty of Education.</a:t>
            </a:r>
          </a:p>
          <a:p>
            <a:endParaRPr lang="en-ZA" sz="2400" dirty="0" smtClean="0"/>
          </a:p>
          <a:p>
            <a:r>
              <a:rPr lang="en-ZA" sz="2400" b="1" dirty="0" smtClean="0"/>
              <a:t>Praxis </a:t>
            </a:r>
            <a:r>
              <a:rPr lang="en-ZA" sz="2400" b="1" dirty="0"/>
              <a:t>L</a:t>
            </a:r>
            <a:r>
              <a:rPr lang="en-ZA" sz="2400" b="1" dirty="0" smtClean="0"/>
              <a:t>ed Approach</a:t>
            </a:r>
            <a:r>
              <a:rPr lang="en-ZA" sz="2400" dirty="0" smtClean="0"/>
              <a:t>: Theory is as critical as practice.</a:t>
            </a:r>
            <a:endParaRPr lang="en-ZA" sz="2400" dirty="0"/>
          </a:p>
          <a:p>
            <a:endParaRPr lang="en-ZA" sz="2400" dirty="0"/>
          </a:p>
          <a:p>
            <a:r>
              <a:rPr lang="en-ZA" sz="2400" b="1" dirty="0"/>
              <a:t>Valuing diversity </a:t>
            </a:r>
            <a:r>
              <a:rPr lang="en-ZA" sz="2400" dirty="0"/>
              <a:t>:Being able to show empathy -understand and respecting  other peoples  points of view.</a:t>
            </a:r>
          </a:p>
          <a:p>
            <a:endParaRPr lang="en-ZA" sz="2400" dirty="0"/>
          </a:p>
        </p:txBody>
      </p:sp>
      <p:sp>
        <p:nvSpPr>
          <p:cNvPr id="2" name="Title 1"/>
          <p:cNvSpPr>
            <a:spLocks noGrp="1"/>
          </p:cNvSpPr>
          <p:nvPr>
            <p:ph type="title"/>
          </p:nvPr>
        </p:nvSpPr>
        <p:spPr>
          <a:xfrm>
            <a:off x="876836" y="751496"/>
            <a:ext cx="10515600" cy="523517"/>
          </a:xfrm>
        </p:spPr>
        <p:txBody>
          <a:bodyPr>
            <a:normAutofit/>
          </a:bodyPr>
          <a:lstStyle/>
          <a:p>
            <a:pPr algn="l"/>
            <a:r>
              <a:rPr lang="en-ZA" dirty="0" smtClean="0"/>
              <a:t>			</a:t>
            </a:r>
            <a:r>
              <a:rPr lang="en-ZA" sz="2400" dirty="0" smtClean="0"/>
              <a:t>		results </a:t>
            </a:r>
            <a:endParaRPr lang="en-ZA" sz="2400" dirty="0"/>
          </a:p>
        </p:txBody>
      </p:sp>
    </p:spTree>
    <p:extLst>
      <p:ext uri="{BB962C8B-B14F-4D97-AF65-F5344CB8AC3E}">
        <p14:creationId xmlns:p14="http://schemas.microsoft.com/office/powerpoint/2010/main" val="11665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776247"/>
            <a:ext cx="10972800" cy="4729655"/>
          </a:xfrm>
        </p:spPr>
        <p:txBody>
          <a:bodyPr>
            <a:normAutofit lnSpcReduction="10000"/>
          </a:bodyPr>
          <a:lstStyle/>
          <a:p>
            <a:pPr marL="0" indent="0">
              <a:buNone/>
            </a:pPr>
            <a:r>
              <a:rPr lang="en-ZA" sz="2400" b="1" dirty="0" smtClean="0"/>
              <a:t>Decision-making and Leadership  skills</a:t>
            </a:r>
            <a:r>
              <a:rPr lang="en-ZA" sz="2400" dirty="0" smtClean="0"/>
              <a:t>: Being </a:t>
            </a:r>
            <a:r>
              <a:rPr lang="en-ZA" sz="2400" dirty="0"/>
              <a:t>able to make well-reasoned, informed, </a:t>
            </a:r>
            <a:r>
              <a:rPr lang="en-ZA" sz="2400" dirty="0" smtClean="0"/>
              <a:t> </a:t>
            </a:r>
            <a:r>
              <a:rPr lang="en-ZA" sz="2400" dirty="0"/>
              <a:t>independent and reflective </a:t>
            </a:r>
            <a:r>
              <a:rPr lang="en-ZA" sz="2400" dirty="0" smtClean="0"/>
              <a:t>choices.</a:t>
            </a:r>
          </a:p>
          <a:p>
            <a:pPr marL="0" indent="0">
              <a:buNone/>
            </a:pPr>
            <a:endParaRPr lang="en-ZA" sz="2400" dirty="0" smtClean="0"/>
          </a:p>
          <a:p>
            <a:pPr marL="0" indent="0">
              <a:buNone/>
            </a:pPr>
            <a:r>
              <a:rPr lang="en-ZA" sz="2400" b="1" dirty="0" smtClean="0"/>
              <a:t>Knowledge </a:t>
            </a:r>
            <a:r>
              <a:rPr lang="en-ZA" sz="2400" b="1" dirty="0"/>
              <a:t>and imagination </a:t>
            </a:r>
            <a:r>
              <a:rPr lang="en-ZA" sz="2400" dirty="0" smtClean="0"/>
              <a:t>: Having </a:t>
            </a:r>
            <a:r>
              <a:rPr lang="en-ZA" sz="2400" dirty="0"/>
              <a:t>the academic grounding -</a:t>
            </a:r>
            <a:r>
              <a:rPr lang="en-ZA" sz="2400" dirty="0" smtClean="0"/>
              <a:t>being </a:t>
            </a:r>
            <a:r>
              <a:rPr lang="en-ZA" sz="2400" dirty="0"/>
              <a:t>able to develop and </a:t>
            </a:r>
            <a:r>
              <a:rPr lang="en-ZA" sz="2400" dirty="0" smtClean="0"/>
              <a:t>apply methods </a:t>
            </a:r>
            <a:r>
              <a:rPr lang="en-ZA" sz="2400" dirty="0"/>
              <a:t>of critical thinking and imagination to identify and comprehend multiple </a:t>
            </a:r>
            <a:r>
              <a:rPr lang="en-ZA" sz="2400" dirty="0" smtClean="0"/>
              <a:t>perspectives and </a:t>
            </a:r>
            <a:r>
              <a:rPr lang="en-ZA" sz="2400" dirty="0"/>
              <a:t>complex problems</a:t>
            </a:r>
            <a:r>
              <a:rPr lang="en-ZA" sz="2400" dirty="0" smtClean="0"/>
              <a:t>.</a:t>
            </a:r>
          </a:p>
          <a:p>
            <a:pPr marL="0" indent="0">
              <a:buNone/>
            </a:pPr>
            <a:endParaRPr lang="en-ZA" sz="2400" dirty="0"/>
          </a:p>
          <a:p>
            <a:pPr marL="0" indent="0">
              <a:buNone/>
            </a:pPr>
            <a:r>
              <a:rPr lang="en-ZA" sz="2400" b="1" dirty="0"/>
              <a:t>Approach to learning</a:t>
            </a:r>
            <a:r>
              <a:rPr lang="en-ZA" sz="2400" dirty="0"/>
              <a:t> </a:t>
            </a:r>
            <a:r>
              <a:rPr lang="en-ZA" sz="2400" dirty="0" smtClean="0"/>
              <a:t>: Having </a:t>
            </a:r>
            <a:r>
              <a:rPr lang="en-ZA" sz="2400" dirty="0"/>
              <a:t>curiosity and a desire for learning, having the learning skills required for university </a:t>
            </a:r>
            <a:r>
              <a:rPr lang="en-ZA" sz="2400" dirty="0" smtClean="0"/>
              <a:t>and </a:t>
            </a:r>
            <a:r>
              <a:rPr lang="en-ZA" sz="2400" dirty="0"/>
              <a:t>being an active inquirer </a:t>
            </a:r>
            <a:r>
              <a:rPr lang="en-ZA" sz="2400" dirty="0" smtClean="0"/>
              <a:t>.</a:t>
            </a:r>
          </a:p>
          <a:p>
            <a:pPr marL="0" indent="0">
              <a:buNone/>
            </a:pPr>
            <a:endParaRPr lang="en-ZA" sz="2400" dirty="0"/>
          </a:p>
          <a:p>
            <a:pPr marL="0" indent="0">
              <a:buNone/>
            </a:pPr>
            <a:r>
              <a:rPr lang="en-ZA" sz="2400" b="1" dirty="0" smtClean="0"/>
              <a:t>Being able to participate in groups for learning</a:t>
            </a:r>
            <a:r>
              <a:rPr lang="en-ZA" sz="2400" dirty="0" smtClean="0"/>
              <a:t>: The ability to work with diverse students/people to solve problems or complete tasks. </a:t>
            </a:r>
          </a:p>
          <a:p>
            <a:pPr marL="0" indent="0">
              <a:buNone/>
            </a:pPr>
            <a:endParaRPr lang="en-ZA" sz="2400" dirty="0" smtClean="0"/>
          </a:p>
          <a:p>
            <a:pPr marL="0" indent="0">
              <a:buNone/>
            </a:pPr>
            <a:endParaRPr lang="en-ZA" dirty="0" smtClean="0"/>
          </a:p>
        </p:txBody>
      </p:sp>
      <p:sp>
        <p:nvSpPr>
          <p:cNvPr id="2" name="Title 1"/>
          <p:cNvSpPr>
            <a:spLocks noGrp="1"/>
          </p:cNvSpPr>
          <p:nvPr>
            <p:ph type="title"/>
          </p:nvPr>
        </p:nvSpPr>
        <p:spPr>
          <a:xfrm>
            <a:off x="1313793" y="975360"/>
            <a:ext cx="9553903" cy="701040"/>
          </a:xfrm>
        </p:spPr>
        <p:txBody>
          <a:bodyPr>
            <a:normAutofit/>
          </a:bodyPr>
          <a:lstStyle/>
          <a:p>
            <a:r>
              <a:rPr lang="en-ZA" sz="2400" dirty="0" smtClean="0"/>
              <a:t>results</a:t>
            </a:r>
            <a:r>
              <a:rPr lang="en-ZA" dirty="0" smtClean="0"/>
              <a:t>  </a:t>
            </a:r>
            <a:endParaRPr lang="en-ZA" dirty="0"/>
          </a:p>
        </p:txBody>
      </p:sp>
    </p:spTree>
    <p:extLst>
      <p:ext uri="{BB962C8B-B14F-4D97-AF65-F5344CB8AC3E}">
        <p14:creationId xmlns:p14="http://schemas.microsoft.com/office/powerpoint/2010/main" val="21245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849821"/>
            <a:ext cx="10972800" cy="4635061"/>
          </a:xfrm>
        </p:spPr>
        <p:txBody>
          <a:bodyPr>
            <a:normAutofit fontScale="92500" lnSpcReduction="20000"/>
          </a:bodyPr>
          <a:lstStyle/>
          <a:p>
            <a:r>
              <a:rPr lang="en-ZA" sz="2600" dirty="0"/>
              <a:t>Assessment  strategies that will instigate holistic development in our study  guides.</a:t>
            </a:r>
          </a:p>
          <a:p>
            <a:endParaRPr lang="en-ZA" sz="2600" dirty="0" smtClean="0"/>
          </a:p>
          <a:p>
            <a:r>
              <a:rPr lang="en-ZA" sz="2600" dirty="0" smtClean="0"/>
              <a:t>“</a:t>
            </a:r>
            <a:r>
              <a:rPr lang="en-ZA" sz="2600" dirty="0"/>
              <a:t>It  is not the  curriculum which shapes assessment , but assessment which shape  the curriculum  and embodies the purposes of higher education”  (Brown &amp; Knight, 1994:23)</a:t>
            </a:r>
          </a:p>
          <a:p>
            <a:endParaRPr lang="en-ZA" sz="2600" dirty="0"/>
          </a:p>
          <a:p>
            <a:r>
              <a:rPr lang="en-ZA" sz="2600" dirty="0"/>
              <a:t>Problematizing curriculum transformation , curriculum responsiveness for the sake of  purposes of education </a:t>
            </a:r>
          </a:p>
          <a:p>
            <a:endParaRPr lang="en-ZA" sz="2600" dirty="0"/>
          </a:p>
          <a:p>
            <a:r>
              <a:rPr lang="en-ZA" sz="2600" dirty="0"/>
              <a:t>“interplay between knowledge and power, and the ability to question ‘what knowledge’, ‘whose knowledge’ and ‘who is served’ through knowledge selection into the curriculum”(CHE, 2018:”4).</a:t>
            </a:r>
          </a:p>
          <a:p>
            <a:r>
              <a:rPr lang="en-ZA" sz="2600" dirty="0"/>
              <a:t> </a:t>
            </a:r>
          </a:p>
          <a:p>
            <a:endParaRPr lang="en-ZA" dirty="0"/>
          </a:p>
          <a:p>
            <a:endParaRPr lang="en-ZA" dirty="0"/>
          </a:p>
        </p:txBody>
      </p:sp>
      <p:sp>
        <p:nvSpPr>
          <p:cNvPr id="3" name="Title 2"/>
          <p:cNvSpPr>
            <a:spLocks noGrp="1"/>
          </p:cNvSpPr>
          <p:nvPr>
            <p:ph type="title"/>
          </p:nvPr>
        </p:nvSpPr>
        <p:spPr>
          <a:xfrm>
            <a:off x="1408385" y="975360"/>
            <a:ext cx="9469821" cy="701040"/>
          </a:xfrm>
        </p:spPr>
        <p:txBody>
          <a:bodyPr>
            <a:normAutofit/>
          </a:bodyPr>
          <a:lstStyle/>
          <a:p>
            <a:r>
              <a:rPr lang="en-ZA" sz="2400" dirty="0" smtClean="0"/>
              <a:t>CONCLUDING REMARKS  </a:t>
            </a:r>
            <a:endParaRPr lang="en-ZA" sz="2400" dirty="0"/>
          </a:p>
        </p:txBody>
      </p:sp>
    </p:spTree>
    <p:extLst>
      <p:ext uri="{BB962C8B-B14F-4D97-AF65-F5344CB8AC3E}">
        <p14:creationId xmlns:p14="http://schemas.microsoft.com/office/powerpoint/2010/main" val="2304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1000"/>
                                        <p:tgtEl>
                                          <p:spTgt spid="2">
                                            <p:txEl>
                                              <p:pRg st="7" end="7"/>
                                            </p:txEl>
                                          </p:spTgt>
                                        </p:tgtEl>
                                      </p:cBhvr>
                                    </p:animEffect>
                                    <p:anim calcmode="lin" valueType="num">
                                      <p:cBhvr>
                                        <p:cTn id="3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6417" y="1355834"/>
            <a:ext cx="10972800" cy="4693061"/>
          </a:xfrm>
          <a:prstGeom prst="rect">
            <a:avLst/>
          </a:prstGeom>
        </p:spPr>
        <p:txBody>
          <a:bodyPr>
            <a:normAutofit fontScale="25000" lnSpcReduction="20000"/>
          </a:bodyPr>
          <a:lstStyle/>
          <a:p>
            <a:r>
              <a:rPr lang="en-ZA" sz="2800" dirty="0"/>
              <a:t> </a:t>
            </a:r>
            <a:r>
              <a:rPr lang="en-ZA" sz="9600" dirty="0">
                <a:latin typeface="+mj-lt"/>
                <a:cs typeface="Times New Roman" panose="02020603050405020304" pitchFamily="18" charset="0"/>
              </a:rPr>
              <a:t>Referring to </a:t>
            </a:r>
            <a:r>
              <a:rPr lang="en-ZA" sz="9600" dirty="0" smtClean="0">
                <a:latin typeface="+mj-lt"/>
                <a:cs typeface="Times New Roman" panose="02020603050405020304" pitchFamily="18" charset="0"/>
              </a:rPr>
              <a:t> epistemological access and student  success ,the </a:t>
            </a:r>
            <a:r>
              <a:rPr lang="en-ZA" sz="9600" dirty="0">
                <a:latin typeface="+mj-lt"/>
                <a:cs typeface="Times New Roman" panose="02020603050405020304" pitchFamily="18" charset="0"/>
              </a:rPr>
              <a:t>Higher Education Summit in 2010 </a:t>
            </a:r>
            <a:r>
              <a:rPr lang="en-ZA" sz="9600" dirty="0" smtClean="0">
                <a:latin typeface="+mj-lt"/>
                <a:cs typeface="Times New Roman" panose="02020603050405020304" pitchFamily="18" charset="0"/>
              </a:rPr>
              <a:t>outlined that the process  of student development is </a:t>
            </a:r>
            <a:r>
              <a:rPr lang="en-ZA" sz="9600" dirty="0">
                <a:latin typeface="+mj-lt"/>
                <a:cs typeface="Times New Roman" panose="02020603050405020304" pitchFamily="18" charset="0"/>
              </a:rPr>
              <a:t>multi-fold and that institutions  </a:t>
            </a:r>
            <a:r>
              <a:rPr lang="en-ZA" sz="9600" dirty="0" smtClean="0">
                <a:latin typeface="+mj-lt"/>
                <a:cs typeface="Times New Roman" panose="02020603050405020304" pitchFamily="18" charset="0"/>
              </a:rPr>
              <a:t>have the obligation to adapt </a:t>
            </a:r>
            <a:r>
              <a:rPr lang="en-ZA" sz="9600" dirty="0">
                <a:latin typeface="+mj-lt"/>
                <a:cs typeface="Times New Roman" panose="02020603050405020304" pitchFamily="18" charset="0"/>
              </a:rPr>
              <a:t>their ‘curriculum and teaching strategies to suit </a:t>
            </a:r>
            <a:r>
              <a:rPr lang="en-ZA" sz="9600" dirty="0" smtClean="0">
                <a:latin typeface="+mj-lt"/>
                <a:cs typeface="Times New Roman" panose="02020603050405020304" pitchFamily="18" charset="0"/>
              </a:rPr>
              <a:t>the </a:t>
            </a:r>
            <a:r>
              <a:rPr lang="en-ZA" sz="9600" dirty="0">
                <a:latin typeface="+mj-lt"/>
                <a:cs typeface="Times New Roman" panose="02020603050405020304" pitchFamily="18" charset="0"/>
              </a:rPr>
              <a:t>student population that </a:t>
            </a:r>
            <a:r>
              <a:rPr lang="en-ZA" sz="9600" dirty="0" smtClean="0">
                <a:latin typeface="+mj-lt"/>
                <a:cs typeface="Times New Roman" panose="02020603050405020304" pitchFamily="18" charset="0"/>
              </a:rPr>
              <a:t>the  </a:t>
            </a:r>
            <a:r>
              <a:rPr lang="en-ZA" sz="9600" dirty="0">
                <a:latin typeface="+mj-lt"/>
                <a:cs typeface="Times New Roman" panose="02020603050405020304" pitchFamily="18" charset="0"/>
              </a:rPr>
              <a:t>country </a:t>
            </a:r>
            <a:r>
              <a:rPr lang="en-ZA" sz="9600" dirty="0" smtClean="0">
                <a:latin typeface="+mj-lt"/>
                <a:cs typeface="Times New Roman" panose="02020603050405020304" pitchFamily="18" charset="0"/>
              </a:rPr>
              <a:t>has to </a:t>
            </a:r>
            <a:r>
              <a:rPr lang="en-ZA" sz="9600" dirty="0">
                <a:latin typeface="+mj-lt"/>
                <a:cs typeface="Times New Roman" panose="02020603050405020304" pitchFamily="18" charset="0"/>
              </a:rPr>
              <a:t>respond effectively to the needs of the societal issues(DHET, 2010). </a:t>
            </a:r>
            <a:endParaRPr lang="en-ZA" sz="9600" dirty="0" smtClean="0">
              <a:latin typeface="+mj-lt"/>
              <a:cs typeface="Times New Roman" panose="02020603050405020304" pitchFamily="18" charset="0"/>
            </a:endParaRPr>
          </a:p>
          <a:p>
            <a:pPr marL="0" indent="0">
              <a:buNone/>
            </a:pPr>
            <a:endParaRPr lang="en-ZA" sz="9600" dirty="0">
              <a:latin typeface="+mj-lt"/>
              <a:cs typeface="Times New Roman" panose="02020603050405020304" pitchFamily="18" charset="0"/>
            </a:endParaRPr>
          </a:p>
          <a:p>
            <a:r>
              <a:rPr lang="en-ZA" sz="9600" dirty="0" smtClean="0">
                <a:latin typeface="+mj-lt"/>
                <a:cs typeface="Times New Roman" panose="02020603050405020304" pitchFamily="18" charset="0"/>
              </a:rPr>
              <a:t>This  notion was consistent to the need for academic  transformation in the education system of the country in order to address the needs of society by providing  labour market with high level competencies  necessary for the growth  of modern economy (DoE,1997).</a:t>
            </a:r>
          </a:p>
          <a:p>
            <a:endParaRPr lang="en-ZA" sz="9600" dirty="0" smtClean="0">
              <a:latin typeface="+mj-lt"/>
              <a:cs typeface="Times New Roman" panose="02020603050405020304" pitchFamily="18" charset="0"/>
            </a:endParaRPr>
          </a:p>
          <a:p>
            <a:r>
              <a:rPr lang="en-ZA" sz="9600" dirty="0" smtClean="0">
                <a:latin typeface="+mj-lt"/>
                <a:cs typeface="Times New Roman" panose="02020603050405020304" pitchFamily="18" charset="0"/>
              </a:rPr>
              <a:t>This meant ,“Exposing </a:t>
            </a:r>
            <a:r>
              <a:rPr lang="en-ZA" sz="9600" dirty="0">
                <a:latin typeface="+mj-lt"/>
                <a:cs typeface="Times New Roman" panose="02020603050405020304" pitchFamily="18" charset="0"/>
              </a:rPr>
              <a:t>students to new experiences and perspectives </a:t>
            </a:r>
            <a:r>
              <a:rPr lang="en-ZA" sz="9600" dirty="0" smtClean="0">
                <a:latin typeface="+mj-lt"/>
                <a:cs typeface="Times New Roman" panose="02020603050405020304" pitchFamily="18" charset="0"/>
              </a:rPr>
              <a:t>–providing </a:t>
            </a:r>
            <a:r>
              <a:rPr lang="en-ZA" sz="9600" dirty="0">
                <a:latin typeface="+mj-lt"/>
                <a:cs typeface="Times New Roman" panose="02020603050405020304" pitchFamily="18" charset="0"/>
              </a:rPr>
              <a:t>opportunities </a:t>
            </a:r>
            <a:r>
              <a:rPr lang="en-ZA" sz="9600" dirty="0" smtClean="0">
                <a:latin typeface="+mj-lt"/>
                <a:cs typeface="Times New Roman" panose="02020603050405020304" pitchFamily="18" charset="0"/>
              </a:rPr>
              <a:t>that offer </a:t>
            </a:r>
            <a:r>
              <a:rPr lang="en-ZA" sz="9600" dirty="0">
                <a:latin typeface="+mj-lt"/>
                <a:cs typeface="Times New Roman" panose="02020603050405020304" pitchFamily="18" charset="0"/>
              </a:rPr>
              <a:t>powerful </a:t>
            </a:r>
            <a:r>
              <a:rPr lang="en-ZA" sz="9600" dirty="0" smtClean="0">
                <a:latin typeface="+mj-lt"/>
                <a:cs typeface="Times New Roman" panose="02020603050405020304" pitchFamily="18" charset="0"/>
              </a:rPr>
              <a:t>learning experiences </a:t>
            </a:r>
            <a:r>
              <a:rPr lang="en-ZA" sz="9600" dirty="0">
                <a:latin typeface="+mj-lt"/>
                <a:cs typeface="Times New Roman" panose="02020603050405020304" pitchFamily="18" charset="0"/>
              </a:rPr>
              <a:t>that shape people’s </a:t>
            </a:r>
            <a:r>
              <a:rPr lang="en-ZA" sz="9600" dirty="0" smtClean="0">
                <a:latin typeface="+mj-lt"/>
                <a:cs typeface="Times New Roman" panose="02020603050405020304" pitchFamily="18" charset="0"/>
              </a:rPr>
              <a:t>development”(Quinlan,2011:5).</a:t>
            </a:r>
          </a:p>
          <a:p>
            <a:endParaRPr lang="en-ZA" sz="9600" dirty="0" smtClean="0">
              <a:latin typeface="Times New Roman" panose="02020603050405020304" pitchFamily="18" charset="0"/>
              <a:cs typeface="Times New Roman" panose="02020603050405020304" pitchFamily="18" charset="0"/>
            </a:endParaRPr>
          </a:p>
          <a:p>
            <a:endParaRPr lang="en-ZA" dirty="0"/>
          </a:p>
        </p:txBody>
      </p:sp>
      <p:sp>
        <p:nvSpPr>
          <p:cNvPr id="2" name="Title 1"/>
          <p:cNvSpPr>
            <a:spLocks noGrp="1"/>
          </p:cNvSpPr>
          <p:nvPr>
            <p:ph type="title"/>
          </p:nvPr>
        </p:nvSpPr>
        <p:spPr>
          <a:xfrm>
            <a:off x="609600" y="152718"/>
            <a:ext cx="9976834" cy="719641"/>
          </a:xfrm>
        </p:spPr>
        <p:txBody>
          <a:bodyPr>
            <a:normAutofit fontScale="90000"/>
          </a:bodyPr>
          <a:lstStyle/>
          <a:p>
            <a:r>
              <a:rPr lang="en-ZA" sz="2800" dirty="0"/>
              <a:t> </a:t>
            </a:r>
            <a:r>
              <a:rPr lang="en-ZA" sz="2800" dirty="0" smtClean="0"/>
              <a:t>INTRODUCTION  AND BACKGROUND </a:t>
            </a:r>
            <a:br>
              <a:rPr lang="en-ZA" sz="2800" dirty="0" smtClean="0"/>
            </a:br>
            <a:endParaRPr lang="en-ZA" sz="2800" dirty="0"/>
          </a:p>
        </p:txBody>
      </p:sp>
    </p:spTree>
    <p:extLst>
      <p:ext uri="{BB962C8B-B14F-4D97-AF65-F5344CB8AC3E}">
        <p14:creationId xmlns:p14="http://schemas.microsoft.com/office/powerpoint/2010/main" val="3277548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12883"/>
            <a:ext cx="10972800" cy="4824248"/>
          </a:xfrm>
        </p:spPr>
        <p:txBody>
          <a:bodyPr>
            <a:normAutofit fontScale="62500" lnSpcReduction="20000"/>
          </a:bodyPr>
          <a:lstStyle/>
          <a:p>
            <a:r>
              <a:rPr lang="en-ZA" sz="3800" dirty="0" smtClean="0"/>
              <a:t>While </a:t>
            </a:r>
            <a:r>
              <a:rPr lang="en-ZA" sz="3800" dirty="0"/>
              <a:t>the PAL </a:t>
            </a:r>
            <a:r>
              <a:rPr lang="en-ZA" sz="3800" dirty="0" smtClean="0"/>
              <a:t>programme in WSU  </a:t>
            </a:r>
            <a:r>
              <a:rPr lang="en-ZA" sz="3800" dirty="0"/>
              <a:t>was </a:t>
            </a:r>
            <a:r>
              <a:rPr lang="en-ZA" sz="3800" dirty="0" smtClean="0"/>
              <a:t>introduced to </a:t>
            </a:r>
            <a:r>
              <a:rPr lang="en-ZA" sz="3800" dirty="0"/>
              <a:t>address the achievement gap in courses, it has </a:t>
            </a:r>
            <a:r>
              <a:rPr lang="en-ZA" sz="3800" dirty="0" smtClean="0"/>
              <a:t>the </a:t>
            </a:r>
            <a:r>
              <a:rPr lang="en-ZA" sz="3800" dirty="0"/>
              <a:t>ability to enhances personal and professional skills for all that are </a:t>
            </a:r>
            <a:r>
              <a:rPr lang="en-ZA" sz="3800" dirty="0" smtClean="0"/>
              <a:t>involved.</a:t>
            </a:r>
            <a:endParaRPr lang="en-ZA" sz="3800" dirty="0"/>
          </a:p>
          <a:p>
            <a:pPr marL="0" indent="0">
              <a:buNone/>
            </a:pPr>
            <a:endParaRPr lang="en-ZA" sz="3800" dirty="0"/>
          </a:p>
          <a:p>
            <a:pPr marL="274320" lvl="1" indent="0" algn="ctr">
              <a:buNone/>
            </a:pPr>
            <a:r>
              <a:rPr lang="en-ZA" sz="3800" i="1" dirty="0" smtClean="0"/>
              <a:t>Students are  </a:t>
            </a:r>
            <a:r>
              <a:rPr lang="en-ZA" sz="3800" i="1" dirty="0"/>
              <a:t>looking for an approach to education that is in tune with </a:t>
            </a:r>
            <a:r>
              <a:rPr lang="en-ZA" sz="3800" i="1" dirty="0" smtClean="0"/>
              <a:t>their  </a:t>
            </a:r>
            <a:r>
              <a:rPr lang="en-ZA" sz="3800" i="1" dirty="0"/>
              <a:t>unique needs and skills, and one that prepares the </a:t>
            </a:r>
            <a:r>
              <a:rPr lang="en-ZA" sz="3800" i="1" dirty="0" smtClean="0"/>
              <a:t>them </a:t>
            </a:r>
            <a:r>
              <a:rPr lang="en-ZA" sz="3800" i="1" dirty="0"/>
              <a:t>to become a well-rounded </a:t>
            </a:r>
            <a:r>
              <a:rPr lang="en-ZA" sz="3800" i="1" dirty="0" smtClean="0"/>
              <a:t>adults. </a:t>
            </a:r>
            <a:r>
              <a:rPr lang="en-ZA" sz="3800" i="1" dirty="0"/>
              <a:t>As such, holistic education is based on the idea that </a:t>
            </a:r>
            <a:r>
              <a:rPr lang="en-ZA" sz="3800" i="1" dirty="0" smtClean="0"/>
              <a:t>the learner </a:t>
            </a:r>
            <a:r>
              <a:rPr lang="en-ZA" sz="3800" i="1" dirty="0"/>
              <a:t>can be taught in a more natural and engaging way</a:t>
            </a:r>
            <a:r>
              <a:rPr lang="en-ZA" sz="3800" i="1" dirty="0" smtClean="0"/>
              <a:t>.(Scholar, 2014</a:t>
            </a:r>
            <a:r>
              <a:rPr lang="en-ZA" sz="3800" dirty="0" smtClean="0"/>
              <a:t>)</a:t>
            </a:r>
          </a:p>
          <a:p>
            <a:pPr marL="274320" lvl="1" indent="0" algn="ctr">
              <a:buNone/>
            </a:pPr>
            <a:endParaRPr lang="en-ZA" sz="3800" dirty="0" smtClean="0"/>
          </a:p>
          <a:p>
            <a:r>
              <a:rPr lang="en-ZA" sz="3800" dirty="0" smtClean="0"/>
              <a:t>Students should be perceived as </a:t>
            </a:r>
            <a:r>
              <a:rPr lang="en-ZA" sz="3800" dirty="0"/>
              <a:t>knowers not </a:t>
            </a:r>
            <a:r>
              <a:rPr lang="en-ZA" sz="3800" dirty="0" smtClean="0"/>
              <a:t>just observers in the academic space  </a:t>
            </a:r>
            <a:endParaRPr lang="en-ZA" sz="3800" dirty="0"/>
          </a:p>
          <a:p>
            <a:pPr marL="548640" lvl="2" indent="0">
              <a:buNone/>
            </a:pPr>
            <a:r>
              <a:rPr lang="en-ZA" sz="3800" i="1" dirty="0"/>
              <a:t>“…the notion that the learner constructs his or her own learning through relevant learning activities. The teacher's job is to create a learning environment that supports the learning activities appropriate to achieving the desired learning outcomes. </a:t>
            </a:r>
          </a:p>
          <a:p>
            <a:pPr lvl="2"/>
            <a:r>
              <a:rPr lang="en-ZA" sz="3800" i="1" dirty="0" smtClean="0"/>
              <a:t>(Biggs</a:t>
            </a:r>
            <a:r>
              <a:rPr lang="en-ZA" sz="3800" i="1" dirty="0"/>
              <a:t>, 2003:2</a:t>
            </a:r>
            <a:r>
              <a:rPr lang="en-ZA" sz="3800" i="1" dirty="0" smtClean="0"/>
              <a:t>)</a:t>
            </a:r>
            <a:endParaRPr lang="en-ZA" sz="3800" i="1" dirty="0"/>
          </a:p>
        </p:txBody>
      </p:sp>
      <p:sp>
        <p:nvSpPr>
          <p:cNvPr id="2" name="Title 1"/>
          <p:cNvSpPr>
            <a:spLocks noGrp="1"/>
          </p:cNvSpPr>
          <p:nvPr>
            <p:ph type="title"/>
          </p:nvPr>
        </p:nvSpPr>
        <p:spPr>
          <a:xfrm>
            <a:off x="1135117" y="975360"/>
            <a:ext cx="9438289" cy="701040"/>
          </a:xfrm>
        </p:spPr>
        <p:txBody>
          <a:bodyPr>
            <a:normAutofit/>
          </a:bodyPr>
          <a:lstStyle/>
          <a:p>
            <a:r>
              <a:rPr lang="en-ZA" sz="2400" dirty="0" smtClean="0"/>
              <a:t>CONCLUDING REMARKS  </a:t>
            </a:r>
            <a:endParaRPr lang="en-ZA" sz="2400" dirty="0"/>
          </a:p>
        </p:txBody>
      </p:sp>
    </p:spTree>
    <p:extLst>
      <p:ext uri="{BB962C8B-B14F-4D97-AF65-F5344CB8AC3E}">
        <p14:creationId xmlns:p14="http://schemas.microsoft.com/office/powerpoint/2010/main" val="28421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223495"/>
            <a:ext cx="10515600" cy="5267459"/>
          </a:xfrm>
          <a:prstGeom prst="rect">
            <a:avLst/>
          </a:prstGeom>
        </p:spPr>
        <p:txBody>
          <a:bodyPr>
            <a:normAutofit fontScale="92500" lnSpcReduction="20000"/>
          </a:bodyPr>
          <a:lstStyle/>
          <a:p>
            <a:endParaRPr lang="en-ZA" dirty="0" smtClean="0"/>
          </a:p>
          <a:p>
            <a:r>
              <a:rPr lang="en-ZA" sz="2600" dirty="0" smtClean="0">
                <a:latin typeface="+mj-lt"/>
                <a:cs typeface="Times New Roman" panose="02020603050405020304" pitchFamily="18" charset="0"/>
              </a:rPr>
              <a:t>Subsequent to that , various </a:t>
            </a:r>
            <a:r>
              <a:rPr lang="en-ZA" sz="2600" dirty="0">
                <a:latin typeface="+mj-lt"/>
                <a:cs typeface="Times New Roman" panose="02020603050405020304" pitchFamily="18" charset="0"/>
              </a:rPr>
              <a:t>approaches have been attempted by different universities </a:t>
            </a:r>
            <a:r>
              <a:rPr lang="en-ZA" sz="2600" dirty="0" smtClean="0">
                <a:latin typeface="+mj-lt"/>
                <a:cs typeface="Times New Roman" panose="02020603050405020304" pitchFamily="18" charset="0"/>
              </a:rPr>
              <a:t>to realise this transformation process, </a:t>
            </a:r>
            <a:r>
              <a:rPr lang="en-ZA" sz="2600" dirty="0">
                <a:latin typeface="+mj-lt"/>
                <a:cs typeface="Times New Roman" panose="02020603050405020304" pitchFamily="18" charset="0"/>
              </a:rPr>
              <a:t> </a:t>
            </a:r>
            <a:r>
              <a:rPr lang="en-ZA" sz="2600" dirty="0" smtClean="0">
                <a:latin typeface="+mj-lt"/>
                <a:cs typeface="Times New Roman" panose="02020603050405020304" pitchFamily="18" charset="0"/>
              </a:rPr>
              <a:t>from  teaching and learning strategies, quality enhancement  discussions, foundation </a:t>
            </a:r>
            <a:r>
              <a:rPr lang="en-ZA" sz="2600" dirty="0">
                <a:latin typeface="+mj-lt"/>
                <a:cs typeface="Times New Roman" panose="02020603050405020304" pitchFamily="18" charset="0"/>
              </a:rPr>
              <a:t>programmes, </a:t>
            </a:r>
            <a:r>
              <a:rPr lang="en-ZA" sz="2600" dirty="0" smtClean="0">
                <a:latin typeface="+mj-lt"/>
                <a:cs typeface="Times New Roman" panose="02020603050405020304" pitchFamily="18" charset="0"/>
              </a:rPr>
              <a:t> student support  </a:t>
            </a:r>
            <a:r>
              <a:rPr lang="en-ZA" sz="2600" dirty="0">
                <a:latin typeface="+mj-lt"/>
                <a:cs typeface="Times New Roman" panose="02020603050405020304" pitchFamily="18" charset="0"/>
              </a:rPr>
              <a:t>models </a:t>
            </a:r>
            <a:r>
              <a:rPr lang="en-ZA" sz="2600" dirty="0" smtClean="0">
                <a:latin typeface="+mj-lt"/>
                <a:cs typeface="Times New Roman" panose="02020603050405020304" pitchFamily="18" charset="0"/>
              </a:rPr>
              <a:t>,curriculum renewal , increasing </a:t>
            </a:r>
            <a:r>
              <a:rPr lang="en-ZA" sz="2600" dirty="0">
                <a:latin typeface="+mj-lt"/>
                <a:cs typeface="Times New Roman" panose="02020603050405020304" pitchFamily="18" charset="0"/>
              </a:rPr>
              <a:t>the duration of degrees among other </a:t>
            </a:r>
            <a:r>
              <a:rPr lang="en-ZA" sz="2600" dirty="0" smtClean="0">
                <a:latin typeface="+mj-lt"/>
                <a:cs typeface="Times New Roman" panose="02020603050405020304" pitchFamily="18" charset="0"/>
              </a:rPr>
              <a:t>strategies.(CHE,2012)</a:t>
            </a:r>
          </a:p>
          <a:p>
            <a:endParaRPr lang="en-ZA" sz="2600" dirty="0">
              <a:latin typeface="+mj-lt"/>
              <a:cs typeface="Times New Roman" panose="02020603050405020304" pitchFamily="18" charset="0"/>
            </a:endParaRPr>
          </a:p>
          <a:p>
            <a:r>
              <a:rPr lang="en-ZA" sz="2600" dirty="0" smtClean="0">
                <a:latin typeface="+mj-lt"/>
                <a:cs typeface="Times New Roman" panose="02020603050405020304" pitchFamily="18" charset="0"/>
              </a:rPr>
              <a:t>Hence, student academic support  programmes ,like  PAL programme, Work Integrated learning (WIL), Service Learning (SL)have  been highlighted as one of the  mechanism  that have the potential  to address the needs of society  by providing labour market  with holistic and responsive graduates(WSU, 2015).</a:t>
            </a:r>
          </a:p>
          <a:p>
            <a:endParaRPr lang="en-ZA" sz="2600" dirty="0" smtClean="0">
              <a:latin typeface="+mj-lt"/>
              <a:cs typeface="Times New Roman" panose="02020603050405020304" pitchFamily="18" charset="0"/>
            </a:endParaRPr>
          </a:p>
          <a:p>
            <a:r>
              <a:rPr lang="en-ZA" sz="2600" dirty="0" smtClean="0">
                <a:latin typeface="+mj-lt"/>
                <a:cs typeface="Times New Roman" panose="02020603050405020304" pitchFamily="18" charset="0"/>
              </a:rPr>
              <a:t>It is against  this background that this study  investigated the role played by the PAL program  in WSU, in developing and producing  well rounded students- responsive to  deficiencies </a:t>
            </a:r>
            <a:r>
              <a:rPr lang="en-ZA" sz="2600" dirty="0">
                <a:latin typeface="+mj-lt"/>
                <a:cs typeface="Times New Roman" panose="02020603050405020304" pitchFamily="18" charset="0"/>
              </a:rPr>
              <a:t>that pervade the South African social, economic, and educational </a:t>
            </a:r>
            <a:r>
              <a:rPr lang="en-ZA" sz="2600" dirty="0" smtClean="0">
                <a:latin typeface="+mj-lt"/>
                <a:cs typeface="Times New Roman" panose="02020603050405020304" pitchFamily="18" charset="0"/>
              </a:rPr>
              <a:t>landscape(DHET,2015).</a:t>
            </a:r>
            <a:endParaRPr lang="en-ZA" sz="2600" dirty="0">
              <a:latin typeface="+mj-lt"/>
              <a:cs typeface="Times New Roman" panose="02020603050405020304" pitchFamily="18" charset="0"/>
            </a:endParaRPr>
          </a:p>
          <a:p>
            <a:endParaRPr lang="en-ZA" dirty="0"/>
          </a:p>
        </p:txBody>
      </p:sp>
      <p:sp>
        <p:nvSpPr>
          <p:cNvPr id="2" name="Title 1"/>
          <p:cNvSpPr>
            <a:spLocks noGrp="1"/>
          </p:cNvSpPr>
          <p:nvPr>
            <p:ph type="title"/>
          </p:nvPr>
        </p:nvSpPr>
        <p:spPr>
          <a:xfrm>
            <a:off x="1135767" y="326489"/>
            <a:ext cx="10515600" cy="922762"/>
          </a:xfrm>
        </p:spPr>
        <p:txBody>
          <a:bodyPr>
            <a:normAutofit/>
          </a:bodyPr>
          <a:lstStyle/>
          <a:p>
            <a:r>
              <a:rPr lang="en-ZA" sz="2800" dirty="0"/>
              <a:t> INTRODUCTION  AND BACKGROUND </a:t>
            </a:r>
          </a:p>
        </p:txBody>
      </p:sp>
    </p:spTree>
    <p:extLst>
      <p:ext uri="{BB962C8B-B14F-4D97-AF65-F5344CB8AC3E}">
        <p14:creationId xmlns:p14="http://schemas.microsoft.com/office/powerpoint/2010/main" val="27212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275009"/>
            <a:ext cx="10515600" cy="5104770"/>
          </a:xfrm>
          <a:prstGeom prst="rect">
            <a:avLst/>
          </a:prstGeom>
        </p:spPr>
        <p:txBody>
          <a:bodyPr>
            <a:normAutofit fontScale="92500" lnSpcReduction="20000"/>
          </a:bodyPr>
          <a:lstStyle/>
          <a:p>
            <a:endParaRPr lang="en-ZA" dirty="0" smtClean="0"/>
          </a:p>
          <a:p>
            <a:r>
              <a:rPr lang="en-ZA" sz="2600" dirty="0" smtClean="0">
                <a:latin typeface="Times New Roman" panose="02020603050405020304" pitchFamily="18" charset="0"/>
                <a:cs typeface="Times New Roman" panose="02020603050405020304" pitchFamily="18" charset="0"/>
              </a:rPr>
              <a:t>Holistic</a:t>
            </a:r>
            <a:r>
              <a:rPr lang="en-ZA" sz="2600" dirty="0" smtClean="0"/>
              <a:t> </a:t>
            </a:r>
            <a:r>
              <a:rPr lang="en-ZA" sz="2600" dirty="0"/>
              <a:t>development either explicitly or implicitly  advocates  a broader view of the educational process by  prioritising the  purposes of education </a:t>
            </a:r>
            <a:r>
              <a:rPr lang="en-ZA" sz="2600" dirty="0" smtClean="0"/>
              <a:t>(Quinlan, 2015).</a:t>
            </a:r>
          </a:p>
          <a:p>
            <a:endParaRPr lang="en-ZA" sz="2600" dirty="0"/>
          </a:p>
          <a:p>
            <a:r>
              <a:rPr lang="en-ZA" sz="2600" dirty="0" smtClean="0"/>
              <a:t>This means going </a:t>
            </a:r>
            <a:r>
              <a:rPr lang="en-ZA" sz="2600" dirty="0"/>
              <a:t>beyond knowledge and skills to include other aspects of being a person in </a:t>
            </a:r>
            <a:r>
              <a:rPr lang="en-ZA" sz="2600" dirty="0" smtClean="0"/>
              <a:t>society(Walpole,2007).</a:t>
            </a:r>
            <a:endParaRPr lang="en-ZA" sz="2600" dirty="0"/>
          </a:p>
          <a:p>
            <a:endParaRPr lang="en-ZA" sz="2600" dirty="0" smtClean="0"/>
          </a:p>
          <a:p>
            <a:r>
              <a:rPr lang="en-ZA" sz="2600" dirty="0" smtClean="0"/>
              <a:t>However, for </a:t>
            </a:r>
            <a:r>
              <a:rPr lang="en-ZA" sz="2600" dirty="0"/>
              <a:t>large </a:t>
            </a:r>
            <a:r>
              <a:rPr lang="en-ZA" sz="2600" dirty="0" smtClean="0"/>
              <a:t>number </a:t>
            </a:r>
            <a:r>
              <a:rPr lang="en-ZA" sz="2600" dirty="0"/>
              <a:t>of students, the purpose of education is to qualify them for a good job, not to help them build skills applicable in the widest variety of life experiences </a:t>
            </a:r>
            <a:r>
              <a:rPr lang="en-ZA" sz="2600" dirty="0" smtClean="0"/>
              <a:t>(Meyer, 2010). </a:t>
            </a:r>
          </a:p>
          <a:p>
            <a:endParaRPr lang="en-ZA" sz="2600" dirty="0"/>
          </a:p>
          <a:p>
            <a:r>
              <a:rPr lang="en-ZA" sz="2600" dirty="0" smtClean="0"/>
              <a:t>Therefore</a:t>
            </a:r>
            <a:r>
              <a:rPr lang="en-ZA" sz="2600" dirty="0"/>
              <a:t>, institutions of higher learning have an important role in shaping our future society because today’s university students will be tomorrow’s doctors, engineers, business managers, teachers, faith leaders, politicians, citizens, activists, parents and neighbours(DoE, </a:t>
            </a:r>
            <a:r>
              <a:rPr lang="en-ZA" sz="2600" dirty="0" smtClean="0"/>
              <a:t>2014)</a:t>
            </a:r>
          </a:p>
          <a:p>
            <a:pPr marL="0" indent="0">
              <a:buNone/>
            </a:pPr>
            <a:endParaRPr lang="en-ZA" sz="2400" dirty="0"/>
          </a:p>
          <a:p>
            <a:endParaRPr lang="en-ZA" dirty="0"/>
          </a:p>
        </p:txBody>
      </p:sp>
      <p:sp>
        <p:nvSpPr>
          <p:cNvPr id="2" name="Title 1"/>
          <p:cNvSpPr>
            <a:spLocks noGrp="1"/>
          </p:cNvSpPr>
          <p:nvPr>
            <p:ph type="title"/>
          </p:nvPr>
        </p:nvSpPr>
        <p:spPr>
          <a:xfrm>
            <a:off x="838200" y="365129"/>
            <a:ext cx="10515600" cy="819731"/>
          </a:xfrm>
        </p:spPr>
        <p:txBody>
          <a:bodyPr>
            <a:normAutofit fontScale="90000"/>
          </a:bodyPr>
          <a:lstStyle/>
          <a:p>
            <a:r>
              <a:rPr lang="en-ZA" dirty="0" smtClean="0"/>
              <a:t> </a:t>
            </a:r>
            <a:r>
              <a:rPr lang="en-ZA" sz="2400" b="1" dirty="0" smtClean="0"/>
              <a:t>HOLISTIC Development: central to the PURPOSE OF EDUCATION </a:t>
            </a:r>
            <a:endParaRPr lang="en-ZA" sz="2400" b="1" dirty="0"/>
          </a:p>
        </p:txBody>
      </p:sp>
    </p:spTree>
    <p:extLst>
      <p:ext uri="{BB962C8B-B14F-4D97-AF65-F5344CB8AC3E}">
        <p14:creationId xmlns:p14="http://schemas.microsoft.com/office/powerpoint/2010/main" val="22933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down)">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849821"/>
            <a:ext cx="10972800" cy="4246179"/>
          </a:xfrm>
        </p:spPr>
        <p:txBody>
          <a:bodyPr>
            <a:noAutofit/>
          </a:bodyPr>
          <a:lstStyle/>
          <a:p>
            <a:r>
              <a:rPr lang="en-ZA" sz="2400" dirty="0" smtClean="0"/>
              <a:t>Educational activities such as active pedagogies ,namely  service learning, problem-based learning, peer assisted learning and discussion of moral dilemmas, interaction with diverse peers is also a vital aspect of holistic student development (Stewart,2012).</a:t>
            </a:r>
          </a:p>
          <a:p>
            <a:endParaRPr lang="en-ZA" sz="2400" dirty="0"/>
          </a:p>
          <a:p>
            <a:r>
              <a:rPr lang="en-ZA" sz="2400" dirty="0"/>
              <a:t>These pedagogies  of academic understanding are </a:t>
            </a:r>
            <a:r>
              <a:rPr lang="en-ZA" sz="2400" dirty="0" smtClean="0"/>
              <a:t> </a:t>
            </a:r>
            <a:r>
              <a:rPr lang="en-ZA" sz="2400" dirty="0"/>
              <a:t>more important in helping students to develop their values, sense of self, identity and purpose(</a:t>
            </a:r>
            <a:r>
              <a:rPr lang="en-ZA" sz="2400" dirty="0" err="1"/>
              <a:t>Moores</a:t>
            </a:r>
            <a:r>
              <a:rPr lang="en-ZA" sz="2400" dirty="0"/>
              <a:t>, </a:t>
            </a:r>
            <a:r>
              <a:rPr lang="en-ZA" sz="2400" dirty="0" smtClean="0"/>
              <a:t>2010</a:t>
            </a:r>
            <a:r>
              <a:rPr lang="en-ZA" sz="2400" dirty="0"/>
              <a:t>, </a:t>
            </a:r>
            <a:r>
              <a:rPr lang="en-ZA" sz="2400" dirty="0" smtClean="0"/>
              <a:t>).</a:t>
            </a:r>
          </a:p>
          <a:p>
            <a:endParaRPr lang="en-ZA" sz="2400" dirty="0" smtClean="0"/>
          </a:p>
          <a:p>
            <a:r>
              <a:rPr lang="en-ZA" sz="2400" dirty="0" smtClean="0"/>
              <a:t>They  include a </a:t>
            </a:r>
            <a:r>
              <a:rPr lang="en-ZA" sz="2400" dirty="0"/>
              <a:t>shift from a more traditional teaching methodology to </a:t>
            </a:r>
            <a:r>
              <a:rPr lang="en-ZA" sz="2400" dirty="0" smtClean="0"/>
              <a:t>student-</a:t>
            </a:r>
            <a:r>
              <a:rPr lang="en-ZA" sz="2400" dirty="0" err="1" smtClean="0"/>
              <a:t>centered</a:t>
            </a:r>
            <a:r>
              <a:rPr lang="en-ZA" sz="2400" dirty="0" smtClean="0"/>
              <a:t> </a:t>
            </a:r>
            <a:r>
              <a:rPr lang="en-ZA" sz="2400" dirty="0"/>
              <a:t>learning, and capitalizing on the gains from students teaching one another- each-one-assist-one (WSU PAL manual, 2017). </a:t>
            </a:r>
          </a:p>
          <a:p>
            <a:endParaRPr lang="en-ZA" sz="2400" dirty="0" smtClean="0"/>
          </a:p>
          <a:p>
            <a:endParaRPr lang="en-ZA" sz="2400" dirty="0"/>
          </a:p>
          <a:p>
            <a:endParaRPr lang="en-ZA" sz="2400" dirty="0"/>
          </a:p>
          <a:p>
            <a:endParaRPr lang="en-ZA" sz="2400" dirty="0"/>
          </a:p>
        </p:txBody>
      </p:sp>
      <p:sp>
        <p:nvSpPr>
          <p:cNvPr id="3" name="Title 2"/>
          <p:cNvSpPr>
            <a:spLocks noGrp="1"/>
          </p:cNvSpPr>
          <p:nvPr>
            <p:ph type="title"/>
          </p:nvPr>
        </p:nvSpPr>
        <p:spPr>
          <a:xfrm>
            <a:off x="252247" y="975360"/>
            <a:ext cx="11550869" cy="701040"/>
          </a:xfrm>
        </p:spPr>
        <p:txBody>
          <a:bodyPr>
            <a:normAutofit/>
          </a:bodyPr>
          <a:lstStyle/>
          <a:p>
            <a:r>
              <a:rPr lang="en-ZA" sz="2400" dirty="0" smtClean="0"/>
              <a:t>HOLISTIC DEVELOPMENT: central to the PURPOSE </a:t>
            </a:r>
            <a:r>
              <a:rPr lang="en-ZA" sz="2400" dirty="0"/>
              <a:t>OF EDUCATION </a:t>
            </a:r>
          </a:p>
        </p:txBody>
      </p:sp>
    </p:spTree>
    <p:extLst>
      <p:ext uri="{BB962C8B-B14F-4D97-AF65-F5344CB8AC3E}">
        <p14:creationId xmlns:p14="http://schemas.microsoft.com/office/powerpoint/2010/main" val="139254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34814"/>
            <a:ext cx="10972800" cy="5013433"/>
          </a:xfrm>
          <a:prstGeom prst="rect">
            <a:avLst/>
          </a:prstGeom>
        </p:spPr>
        <p:txBody>
          <a:bodyPr>
            <a:noAutofit/>
          </a:bodyPr>
          <a:lstStyle/>
          <a:p>
            <a:r>
              <a:rPr lang="en-ZA" sz="2400" dirty="0" smtClean="0"/>
              <a:t>PAL programme as a developmental learning pedagogy expanded to  </a:t>
            </a:r>
            <a:r>
              <a:rPr lang="en-ZA" sz="2400" dirty="0"/>
              <a:t>students not due to </a:t>
            </a:r>
            <a:r>
              <a:rPr lang="en-ZA" sz="2400" dirty="0" smtClean="0"/>
              <a:t>an intelligent </a:t>
            </a:r>
            <a:r>
              <a:rPr lang="en-ZA" sz="2400" dirty="0"/>
              <a:t>plan, but as a natural response to growing needs by an increasingly </a:t>
            </a:r>
            <a:r>
              <a:rPr lang="en-ZA" sz="2400" dirty="0" smtClean="0"/>
              <a:t>diverse heterogeneous </a:t>
            </a:r>
            <a:r>
              <a:rPr lang="en-ZA" sz="2400" dirty="0"/>
              <a:t>student </a:t>
            </a:r>
            <a:r>
              <a:rPr lang="en-ZA" sz="2400" dirty="0" smtClean="0"/>
              <a:t>body (Arendale,2000).</a:t>
            </a:r>
          </a:p>
          <a:p>
            <a:endParaRPr lang="en-ZA" sz="2400" dirty="0"/>
          </a:p>
          <a:p>
            <a:r>
              <a:rPr lang="en-ZA" sz="2400" dirty="0" smtClean="0"/>
              <a:t>According to Capstick , the object of the PAL program is  “... portray an open, informal, cooperative environment, in which students are able to set the agenda and raise their concerns, which is overseen by a trusted and approachable individual, and is of value in adjusting to university, understanding course material, enhancing the ability to do well in assessed work and building confidence.” (Capstick, 2004, p.47)</a:t>
            </a:r>
          </a:p>
          <a:p>
            <a:endParaRPr lang="en-ZA" sz="2400" dirty="0" smtClean="0"/>
          </a:p>
          <a:p>
            <a:r>
              <a:rPr lang="en-ZA" sz="2400" dirty="0" smtClean="0"/>
              <a:t>Similar to other academic student development models ,  the programme is meant to  improve </a:t>
            </a:r>
            <a:r>
              <a:rPr lang="en-ZA" sz="2400" dirty="0"/>
              <a:t>student learning, lowering attrition rates in targeting high risk course not high risk students, raising student grades, and increasing re enrolment and graduation rates (Walpole, 2007).</a:t>
            </a:r>
          </a:p>
          <a:p>
            <a:endParaRPr lang="en-ZA" sz="2400" dirty="0"/>
          </a:p>
        </p:txBody>
      </p:sp>
      <p:sp>
        <p:nvSpPr>
          <p:cNvPr id="2" name="Title 1"/>
          <p:cNvSpPr>
            <a:spLocks noGrp="1"/>
          </p:cNvSpPr>
          <p:nvPr>
            <p:ph type="title"/>
          </p:nvPr>
        </p:nvSpPr>
        <p:spPr>
          <a:xfrm>
            <a:off x="1765738" y="281677"/>
            <a:ext cx="8671034" cy="701040"/>
          </a:xfrm>
        </p:spPr>
        <p:txBody>
          <a:bodyPr>
            <a:noAutofit/>
          </a:bodyPr>
          <a:lstStyle/>
          <a:p>
            <a:r>
              <a:rPr lang="en-ZA" sz="2400" dirty="0" smtClean="0"/>
              <a:t>PAL </a:t>
            </a:r>
            <a:r>
              <a:rPr lang="en-ZA" sz="2400" dirty="0" err="1" smtClean="0"/>
              <a:t>PROGRAMme</a:t>
            </a:r>
            <a:r>
              <a:rPr lang="en-ZA" sz="2400" dirty="0" smtClean="0"/>
              <a:t> AT THE PERIPHERY OF STUDENT DEVELOPMENT  </a:t>
            </a:r>
            <a:endParaRPr lang="en-ZA" sz="2400" dirty="0"/>
          </a:p>
        </p:txBody>
      </p:sp>
    </p:spTree>
    <p:extLst>
      <p:ext uri="{BB962C8B-B14F-4D97-AF65-F5344CB8AC3E}">
        <p14:creationId xmlns:p14="http://schemas.microsoft.com/office/powerpoint/2010/main" val="259651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24303"/>
            <a:ext cx="10972800" cy="5286704"/>
          </a:xfrm>
          <a:prstGeom prst="rect">
            <a:avLst/>
          </a:prstGeom>
        </p:spPr>
        <p:txBody>
          <a:bodyPr>
            <a:normAutofit/>
          </a:bodyPr>
          <a:lstStyle/>
          <a:p>
            <a:r>
              <a:rPr lang="en-ZA" sz="2600" dirty="0"/>
              <a:t>Peer Assisted Learning (PAL) is a </a:t>
            </a:r>
            <a:r>
              <a:rPr lang="en-ZA" sz="2600" dirty="0" smtClean="0"/>
              <a:t>Centre for Learning </a:t>
            </a:r>
            <a:r>
              <a:rPr lang="en-ZA" sz="2600" dirty="0"/>
              <a:t>and Teaching Development </a:t>
            </a:r>
            <a:r>
              <a:rPr lang="en-ZA" sz="2600" dirty="0" smtClean="0"/>
              <a:t>(CLTD</a:t>
            </a:r>
            <a:r>
              <a:rPr lang="en-ZA" sz="2600" dirty="0"/>
              <a:t>) initiative that encourages cross year support between students registered for the same course</a:t>
            </a:r>
            <a:r>
              <a:rPr lang="en-ZA" sz="2600" dirty="0" smtClean="0"/>
              <a:t>.</a:t>
            </a:r>
          </a:p>
          <a:p>
            <a:endParaRPr lang="en-ZA" sz="2600" dirty="0" smtClean="0"/>
          </a:p>
          <a:p>
            <a:r>
              <a:rPr lang="en-ZA" sz="2600" dirty="0" smtClean="0"/>
              <a:t>Students </a:t>
            </a:r>
            <a:r>
              <a:rPr lang="en-ZA" sz="2600" dirty="0"/>
              <a:t>from the year above support juniors by assisting them with their academic </a:t>
            </a:r>
            <a:r>
              <a:rPr lang="en-ZA" sz="2600" dirty="0" smtClean="0"/>
              <a:t>work. In line with Capstick(2007), PAL </a:t>
            </a:r>
            <a:r>
              <a:rPr lang="en-ZA" sz="2600" dirty="0"/>
              <a:t>adopts a student </a:t>
            </a:r>
            <a:r>
              <a:rPr lang="en-ZA" sz="2600" dirty="0" smtClean="0"/>
              <a:t>-centred </a:t>
            </a:r>
            <a:r>
              <a:rPr lang="en-ZA" sz="2600" dirty="0"/>
              <a:t>approach as a learning paradigm of choice </a:t>
            </a:r>
            <a:r>
              <a:rPr lang="en-ZA" sz="2600" dirty="0" smtClean="0"/>
              <a:t>.</a:t>
            </a:r>
            <a:endParaRPr lang="en-ZA" sz="2600" dirty="0"/>
          </a:p>
          <a:p>
            <a:pPr marL="0" indent="0">
              <a:buNone/>
            </a:pPr>
            <a:endParaRPr lang="en-ZA" sz="2600" dirty="0" smtClean="0"/>
          </a:p>
          <a:p>
            <a:r>
              <a:rPr lang="en-ZA" sz="2600" dirty="0" smtClean="0"/>
              <a:t>Hence, the theories that underpin the PAL model  are meant to  help PAL Leaders develop strategies to help students’ master content in high risk course and help new student adapt and adjust to university environment(WSU, </a:t>
            </a:r>
            <a:r>
              <a:rPr lang="en-ZA" sz="2600" dirty="0"/>
              <a:t>2017). </a:t>
            </a:r>
            <a:endParaRPr lang="en-ZA" sz="2600" dirty="0" smtClean="0"/>
          </a:p>
          <a:p>
            <a:endParaRPr lang="en-ZA" dirty="0" smtClean="0">
              <a:solidFill>
                <a:srgbClr val="00B0F0"/>
              </a:solidFill>
            </a:endParaRPr>
          </a:p>
          <a:p>
            <a:pPr marL="0" indent="0">
              <a:buNone/>
            </a:pPr>
            <a:endParaRPr lang="en-ZA" dirty="0" smtClean="0"/>
          </a:p>
          <a:p>
            <a:endParaRPr lang="en-ZA" dirty="0" smtClean="0"/>
          </a:p>
          <a:p>
            <a:endParaRPr lang="en-ZA" dirty="0"/>
          </a:p>
        </p:txBody>
      </p:sp>
      <p:sp>
        <p:nvSpPr>
          <p:cNvPr id="2" name="Title 1"/>
          <p:cNvSpPr>
            <a:spLocks noGrp="1"/>
          </p:cNvSpPr>
          <p:nvPr>
            <p:ph type="title"/>
          </p:nvPr>
        </p:nvSpPr>
        <p:spPr>
          <a:xfrm>
            <a:off x="609600" y="274641"/>
            <a:ext cx="10972800" cy="660780"/>
          </a:xfrm>
        </p:spPr>
        <p:txBody>
          <a:bodyPr>
            <a:normAutofit/>
          </a:bodyPr>
          <a:lstStyle/>
          <a:p>
            <a:r>
              <a:rPr lang="en-ZA" sz="2400" dirty="0" smtClean="0"/>
              <a:t>PAL </a:t>
            </a:r>
            <a:r>
              <a:rPr lang="en-ZA" sz="2400" dirty="0" err="1" smtClean="0"/>
              <a:t>PROGRAMme</a:t>
            </a:r>
            <a:r>
              <a:rPr lang="en-ZA" sz="2400" smtClean="0"/>
              <a:t> IN </a:t>
            </a:r>
            <a:r>
              <a:rPr lang="en-ZA" sz="2400" dirty="0" smtClean="0"/>
              <a:t>THE WSU CONTEXT</a:t>
            </a:r>
            <a:endParaRPr lang="en-ZA" sz="2400" dirty="0"/>
          </a:p>
        </p:txBody>
      </p:sp>
    </p:spTree>
    <p:extLst>
      <p:ext uri="{BB962C8B-B14F-4D97-AF65-F5344CB8AC3E}">
        <p14:creationId xmlns:p14="http://schemas.microsoft.com/office/powerpoint/2010/main" val="144699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495629696"/>
              </p:ext>
            </p:extLst>
          </p:nvPr>
        </p:nvGraphicFramePr>
        <p:xfrm>
          <a:off x="609600" y="2020888"/>
          <a:ext cx="109728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303283" y="975360"/>
            <a:ext cx="9364717" cy="701040"/>
          </a:xfrm>
        </p:spPr>
        <p:txBody>
          <a:bodyPr/>
          <a:lstStyle/>
          <a:p>
            <a:r>
              <a:rPr lang="en-ZA" dirty="0" smtClean="0"/>
              <a:t>WALTER SISULU UNIVERSITY(</a:t>
            </a:r>
            <a:r>
              <a:rPr lang="en-ZA" dirty="0" err="1" smtClean="0"/>
              <a:t>wsu</a:t>
            </a:r>
            <a:r>
              <a:rPr lang="en-ZA" dirty="0" smtClean="0"/>
              <a:t>) PAL </a:t>
            </a:r>
            <a:r>
              <a:rPr lang="en-ZA" dirty="0" err="1" smtClean="0"/>
              <a:t>PROGRAMme</a:t>
            </a:r>
            <a:r>
              <a:rPr lang="en-ZA" dirty="0" smtClean="0"/>
              <a:t> STRUCTURE </a:t>
            </a:r>
            <a:endParaRPr lang="en-ZA" dirty="0"/>
          </a:p>
        </p:txBody>
      </p:sp>
    </p:spTree>
    <p:extLst>
      <p:ext uri="{BB962C8B-B14F-4D97-AF65-F5344CB8AC3E}">
        <p14:creationId xmlns:p14="http://schemas.microsoft.com/office/powerpoint/2010/main" val="306345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326525"/>
            <a:ext cx="10972800" cy="5112912"/>
          </a:xfrm>
          <a:prstGeom prst="rect">
            <a:avLst/>
          </a:prstGeom>
        </p:spPr>
        <p:txBody>
          <a:bodyPr>
            <a:normAutofit fontScale="32500" lnSpcReduction="20000"/>
          </a:bodyPr>
          <a:lstStyle/>
          <a:p>
            <a:endParaRPr lang="en-ZA" dirty="0" smtClean="0"/>
          </a:p>
          <a:p>
            <a:r>
              <a:rPr lang="en-ZA" sz="7400" dirty="0" smtClean="0"/>
              <a:t>All PAL leaders take part in a intensive two-day training which covers topics such as how students learn, as well as instructional strategies aimed at strengthening student academic performance.</a:t>
            </a:r>
          </a:p>
          <a:p>
            <a:pPr marL="0" indent="0">
              <a:buNone/>
            </a:pPr>
            <a:endParaRPr lang="en-ZA" sz="7400" dirty="0" smtClean="0"/>
          </a:p>
          <a:p>
            <a:r>
              <a:rPr lang="en-ZA" sz="7400" dirty="0" smtClean="0"/>
              <a:t> Furthermore, during PAL sessions PAL Leaders are encouraged to take the  facilitation approach  and allow students an opportunity to become actively involved </a:t>
            </a:r>
          </a:p>
          <a:p>
            <a:r>
              <a:rPr lang="en-ZA" sz="7400" dirty="0" smtClean="0"/>
              <a:t>(</a:t>
            </a:r>
            <a:r>
              <a:rPr lang="en-ZA" sz="7400" dirty="0" err="1" smtClean="0"/>
              <a:t>Arendale</a:t>
            </a:r>
            <a:r>
              <a:rPr lang="en-ZA" sz="7400" dirty="0" smtClean="0"/>
              <a:t>, 2005). </a:t>
            </a:r>
          </a:p>
          <a:p>
            <a:pPr marL="0" indent="0">
              <a:buNone/>
            </a:pPr>
            <a:endParaRPr lang="en-ZA" sz="7400" dirty="0" smtClean="0">
              <a:solidFill>
                <a:srgbClr val="FF0000"/>
              </a:solidFill>
            </a:endParaRPr>
          </a:p>
          <a:p>
            <a:r>
              <a:rPr lang="en-ZA" sz="7400" dirty="0"/>
              <a:t>Although it is implied, one of the ideal objectives  of the program is to  also help PAL Leaders and the students  to develop sustainable skills for socio-economic responsiveness(Walpole, 2007). </a:t>
            </a:r>
          </a:p>
          <a:p>
            <a:endParaRPr lang="en-ZA" dirty="0" smtClean="0"/>
          </a:p>
          <a:p>
            <a:pPr marL="0" indent="0">
              <a:buNone/>
            </a:pPr>
            <a:r>
              <a:rPr lang="en-ZA" dirty="0" smtClean="0"/>
              <a:t> </a:t>
            </a:r>
            <a:endParaRPr lang="en-ZA" dirty="0"/>
          </a:p>
        </p:txBody>
      </p:sp>
      <p:sp>
        <p:nvSpPr>
          <p:cNvPr id="2" name="Title 1"/>
          <p:cNvSpPr>
            <a:spLocks noGrp="1"/>
          </p:cNvSpPr>
          <p:nvPr>
            <p:ph type="title"/>
          </p:nvPr>
        </p:nvSpPr>
        <p:spPr>
          <a:xfrm>
            <a:off x="609600" y="274640"/>
            <a:ext cx="10972800" cy="832943"/>
          </a:xfrm>
        </p:spPr>
        <p:txBody>
          <a:bodyPr>
            <a:normAutofit/>
          </a:bodyPr>
          <a:lstStyle/>
          <a:p>
            <a:r>
              <a:rPr lang="en-ZA" dirty="0" smtClean="0"/>
              <a:t> </a:t>
            </a:r>
            <a:r>
              <a:rPr lang="en-ZA" sz="2400" dirty="0" smtClean="0"/>
              <a:t>PAL </a:t>
            </a:r>
            <a:r>
              <a:rPr lang="en-ZA" sz="2400" dirty="0" err="1" smtClean="0"/>
              <a:t>PROGRAMme</a:t>
            </a:r>
            <a:r>
              <a:rPr lang="en-ZA" sz="2400" dirty="0" smtClean="0"/>
              <a:t> IN THE WSU CONTEXT  </a:t>
            </a:r>
            <a:endParaRPr lang="en-ZA" sz="2400" dirty="0"/>
          </a:p>
        </p:txBody>
      </p:sp>
    </p:spTree>
    <p:extLst>
      <p:ext uri="{BB962C8B-B14F-4D97-AF65-F5344CB8AC3E}">
        <p14:creationId xmlns:p14="http://schemas.microsoft.com/office/powerpoint/2010/main" val="3408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2236</TotalTime>
  <Words>2118</Words>
  <Application>Microsoft Office PowerPoint</Application>
  <PresentationFormat>Custom</PresentationFormat>
  <Paragraphs>148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BlackTie</vt:lpstr>
      <vt:lpstr>Peer assisted learning (pal) at the periphery of  student holistic development </vt:lpstr>
      <vt:lpstr> INTRODUCTION  AND BACKGROUND  </vt:lpstr>
      <vt:lpstr> INTRODUCTION  AND BACKGROUND </vt:lpstr>
      <vt:lpstr> HOLISTIC Development: central to the PURPOSE OF EDUCATION </vt:lpstr>
      <vt:lpstr>HOLISTIC DEVELOPMENT: central to the PURPOSE OF EDUCATION </vt:lpstr>
      <vt:lpstr>PAL PROGRAMme AT THE PERIPHERY OF STUDENT DEVELOPMENT  </vt:lpstr>
      <vt:lpstr>PAL PROGRAMme IN THE WSU CONTEXT</vt:lpstr>
      <vt:lpstr>WALTER SISULU UNIVERSITY(wsu) PAL PROGRAMme STRUCTURE </vt:lpstr>
      <vt:lpstr> PAL PROGRAMme IN THE WSU CONTEXT  </vt:lpstr>
      <vt:lpstr>  Theories that underpin the  pal program</vt:lpstr>
      <vt:lpstr>Cognitive Theory</vt:lpstr>
      <vt:lpstr>DISCUSSIONS DURING OUR pal TRAININGS </vt:lpstr>
      <vt:lpstr> CONSTRUCTIVISM  THEORY </vt:lpstr>
      <vt:lpstr>PAL Program as a PRAXIS Approaches to life long learning </vt:lpstr>
      <vt:lpstr> research questions  </vt:lpstr>
      <vt:lpstr>Research Methodology </vt:lpstr>
      <vt:lpstr>     results </vt:lpstr>
      <vt:lpstr>results  </vt:lpstr>
      <vt:lpstr>CONCLUDING REMARKS  </vt:lpstr>
      <vt:lpstr>CONCLUDING REMARKS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Peter</cp:lastModifiedBy>
  <cp:revision>157</cp:revision>
  <dcterms:created xsi:type="dcterms:W3CDTF">2017-02-09T19:05:09Z</dcterms:created>
  <dcterms:modified xsi:type="dcterms:W3CDTF">2018-03-26T11:34:54Z</dcterms:modified>
</cp:coreProperties>
</file>