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2" r:id="rId4"/>
    <p:sldId id="273" r:id="rId5"/>
    <p:sldId id="258" r:id="rId6"/>
    <p:sldId id="259" r:id="rId7"/>
    <p:sldId id="260" r:id="rId8"/>
    <p:sldId id="277" r:id="rId9"/>
    <p:sldId id="276" r:id="rId10"/>
    <p:sldId id="261" r:id="rId11"/>
    <p:sldId id="265" r:id="rId12"/>
    <p:sldId id="267" r:id="rId13"/>
    <p:sldId id="268" r:id="rId14"/>
    <p:sldId id="275" r:id="rId15"/>
    <p:sldId id="274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3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E2A2C6-8A09-49CC-88BF-E457A849C9C3}" type="doc">
      <dgm:prSet loTypeId="urn:microsoft.com/office/officeart/2005/8/layout/StepDownProcess" loCatId="process" qsTypeId="urn:microsoft.com/office/officeart/2009/2/quickstyle/3d8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3B053A2-06A7-48B3-A6D2-20639475CC78}">
      <dgm:prSet phldrT="[Text]"/>
      <dgm:spPr/>
      <dgm:t>
        <a:bodyPr/>
        <a:lstStyle/>
        <a:p>
          <a:r>
            <a:rPr lang="en-US" dirty="0" smtClean="0"/>
            <a:t>SI Supervisor</a:t>
          </a:r>
          <a:endParaRPr lang="en-US" dirty="0"/>
        </a:p>
      </dgm:t>
    </dgm:pt>
    <dgm:pt modelId="{4DFA944B-3DB6-4884-ADE7-DA9BE1F091FF}" type="parTrans" cxnId="{25635A4B-CB94-4F31-865F-0BEA595A2644}">
      <dgm:prSet/>
      <dgm:spPr/>
      <dgm:t>
        <a:bodyPr/>
        <a:lstStyle/>
        <a:p>
          <a:endParaRPr lang="en-US"/>
        </a:p>
      </dgm:t>
    </dgm:pt>
    <dgm:pt modelId="{76DFD1F3-E6C9-473C-84C3-61F036BCE1DD}" type="sibTrans" cxnId="{25635A4B-CB94-4F31-865F-0BEA595A2644}">
      <dgm:prSet/>
      <dgm:spPr/>
      <dgm:t>
        <a:bodyPr/>
        <a:lstStyle/>
        <a:p>
          <a:endParaRPr lang="en-US"/>
        </a:p>
      </dgm:t>
    </dgm:pt>
    <dgm:pt modelId="{B28FDDAB-51D5-482C-A8B1-27AB52A05728}">
      <dgm:prSet phldrT="[Text]"/>
      <dgm:spPr/>
      <dgm:t>
        <a:bodyPr/>
        <a:lstStyle/>
        <a:p>
          <a:endParaRPr lang="en-US" dirty="0"/>
        </a:p>
      </dgm:t>
    </dgm:pt>
    <dgm:pt modelId="{85DC297E-8DCA-4994-AA8B-B4D988BE24DB}" type="parTrans" cxnId="{070018BC-2C17-46CA-BCBC-23130EB3C034}">
      <dgm:prSet/>
      <dgm:spPr/>
      <dgm:t>
        <a:bodyPr/>
        <a:lstStyle/>
        <a:p>
          <a:endParaRPr lang="en-US"/>
        </a:p>
      </dgm:t>
    </dgm:pt>
    <dgm:pt modelId="{07365A62-945A-49B5-A4E8-155B0BFA739A}" type="sibTrans" cxnId="{070018BC-2C17-46CA-BCBC-23130EB3C034}">
      <dgm:prSet/>
      <dgm:spPr/>
      <dgm:t>
        <a:bodyPr/>
        <a:lstStyle/>
        <a:p>
          <a:endParaRPr lang="en-US"/>
        </a:p>
      </dgm:t>
    </dgm:pt>
    <dgm:pt modelId="{26EE55F9-05A1-4DB9-BC47-4426AC21DA35}">
      <dgm:prSet phldrT="[Text]"/>
      <dgm:spPr/>
      <dgm:t>
        <a:bodyPr/>
        <a:lstStyle/>
        <a:p>
          <a:r>
            <a:rPr lang="en-US" dirty="0" smtClean="0"/>
            <a:t>SI Leader</a:t>
          </a:r>
          <a:endParaRPr lang="en-US" dirty="0"/>
        </a:p>
      </dgm:t>
    </dgm:pt>
    <dgm:pt modelId="{C9F81E53-1FB4-4E7C-BC28-75231E616101}" type="parTrans" cxnId="{0FED5198-61D4-4874-857D-140A4B8766FB}">
      <dgm:prSet/>
      <dgm:spPr/>
      <dgm:t>
        <a:bodyPr/>
        <a:lstStyle/>
        <a:p>
          <a:endParaRPr lang="en-US"/>
        </a:p>
      </dgm:t>
    </dgm:pt>
    <dgm:pt modelId="{7B033460-1E6C-48E5-845F-3BE989D56831}" type="sibTrans" cxnId="{0FED5198-61D4-4874-857D-140A4B8766FB}">
      <dgm:prSet/>
      <dgm:spPr/>
      <dgm:t>
        <a:bodyPr/>
        <a:lstStyle/>
        <a:p>
          <a:endParaRPr lang="en-US"/>
        </a:p>
      </dgm:t>
    </dgm:pt>
    <dgm:pt modelId="{A3800893-F7AB-4228-926A-C2BEB89F6C0B}">
      <dgm:prSet phldrT="[Text]"/>
      <dgm:spPr/>
      <dgm:t>
        <a:bodyPr/>
        <a:lstStyle/>
        <a:p>
          <a:endParaRPr lang="en-US" dirty="0"/>
        </a:p>
      </dgm:t>
    </dgm:pt>
    <dgm:pt modelId="{31B0B908-91D8-4165-A256-A5D6743D14DD}" type="parTrans" cxnId="{10CF7797-38BF-408C-A855-5BAC5B32FA95}">
      <dgm:prSet/>
      <dgm:spPr/>
      <dgm:t>
        <a:bodyPr/>
        <a:lstStyle/>
        <a:p>
          <a:endParaRPr lang="en-US"/>
        </a:p>
      </dgm:t>
    </dgm:pt>
    <dgm:pt modelId="{FDA0C9CE-1058-43DE-9A13-10AEE537F71A}" type="sibTrans" cxnId="{10CF7797-38BF-408C-A855-5BAC5B32FA95}">
      <dgm:prSet/>
      <dgm:spPr/>
      <dgm:t>
        <a:bodyPr/>
        <a:lstStyle/>
        <a:p>
          <a:endParaRPr lang="en-US"/>
        </a:p>
      </dgm:t>
    </dgm:pt>
    <dgm:pt modelId="{287D9D64-221C-4332-8C13-E309B1CCA31E}">
      <dgm:prSet phldrT="[Text]"/>
      <dgm:spPr/>
      <dgm:t>
        <a:bodyPr/>
        <a:lstStyle/>
        <a:p>
          <a:r>
            <a:rPr lang="en-US" dirty="0" smtClean="0"/>
            <a:t>Student</a:t>
          </a:r>
          <a:endParaRPr lang="en-US" dirty="0"/>
        </a:p>
      </dgm:t>
    </dgm:pt>
    <dgm:pt modelId="{74819F63-6027-41F3-B685-0F259CF2F02B}" type="parTrans" cxnId="{41D6DFAD-1124-45EF-8A87-A0132E5D7D4D}">
      <dgm:prSet/>
      <dgm:spPr/>
      <dgm:t>
        <a:bodyPr/>
        <a:lstStyle/>
        <a:p>
          <a:endParaRPr lang="en-US"/>
        </a:p>
      </dgm:t>
    </dgm:pt>
    <dgm:pt modelId="{CC12E9F4-6664-42D8-B173-F45779B26FE6}" type="sibTrans" cxnId="{41D6DFAD-1124-45EF-8A87-A0132E5D7D4D}">
      <dgm:prSet/>
      <dgm:spPr/>
      <dgm:t>
        <a:bodyPr/>
        <a:lstStyle/>
        <a:p>
          <a:endParaRPr lang="en-US"/>
        </a:p>
      </dgm:t>
    </dgm:pt>
    <dgm:pt modelId="{054905C3-9F32-4CE1-B4E7-48A9127A294C}">
      <dgm:prSet phldrT="[Text]"/>
      <dgm:spPr/>
      <dgm:t>
        <a:bodyPr/>
        <a:lstStyle/>
        <a:p>
          <a:endParaRPr lang="en-US" dirty="0"/>
        </a:p>
      </dgm:t>
    </dgm:pt>
    <dgm:pt modelId="{24212CF7-722B-4499-9758-5F1B6B952CC4}" type="parTrans" cxnId="{1E1AA02D-8990-4B44-B420-D3ECD7F6A481}">
      <dgm:prSet/>
      <dgm:spPr/>
      <dgm:t>
        <a:bodyPr/>
        <a:lstStyle/>
        <a:p>
          <a:endParaRPr lang="en-US"/>
        </a:p>
      </dgm:t>
    </dgm:pt>
    <dgm:pt modelId="{F17C46FE-EC91-475E-8BA9-899236DA7E1B}" type="sibTrans" cxnId="{1E1AA02D-8990-4B44-B420-D3ECD7F6A481}">
      <dgm:prSet/>
      <dgm:spPr/>
      <dgm:t>
        <a:bodyPr/>
        <a:lstStyle/>
        <a:p>
          <a:endParaRPr lang="en-US"/>
        </a:p>
      </dgm:t>
    </dgm:pt>
    <dgm:pt modelId="{FC51BC36-BA5A-4D23-8972-AB6362110B7D}">
      <dgm:prSet/>
      <dgm:spPr/>
      <dgm:t>
        <a:bodyPr/>
        <a:lstStyle/>
        <a:p>
          <a:r>
            <a:rPr lang="en-US" dirty="0" smtClean="0"/>
            <a:t>Lecturer </a:t>
          </a:r>
          <a:endParaRPr lang="en-US" dirty="0"/>
        </a:p>
      </dgm:t>
    </dgm:pt>
    <dgm:pt modelId="{A2503A16-66B7-4988-91A7-C3D6478DBFD8}" type="parTrans" cxnId="{7D317D03-29BF-43D4-9684-F484E0847844}">
      <dgm:prSet/>
      <dgm:spPr/>
      <dgm:t>
        <a:bodyPr/>
        <a:lstStyle/>
        <a:p>
          <a:endParaRPr lang="en-US"/>
        </a:p>
      </dgm:t>
    </dgm:pt>
    <dgm:pt modelId="{7CA1AE61-F80F-4CBA-8FBB-445817CCCDEB}" type="sibTrans" cxnId="{7D317D03-29BF-43D4-9684-F484E0847844}">
      <dgm:prSet/>
      <dgm:spPr/>
      <dgm:t>
        <a:bodyPr/>
        <a:lstStyle/>
        <a:p>
          <a:endParaRPr lang="en-US"/>
        </a:p>
      </dgm:t>
    </dgm:pt>
    <dgm:pt modelId="{908863AF-24D9-44B9-A496-085F5685D76E}" type="pres">
      <dgm:prSet presAssocID="{67E2A2C6-8A09-49CC-88BF-E457A849C9C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03ADEE-90AC-4994-AC03-5A8B1117DD63}" type="pres">
      <dgm:prSet presAssocID="{E3B053A2-06A7-48B3-A6D2-20639475CC78}" presName="composite" presStyleCnt="0"/>
      <dgm:spPr/>
    </dgm:pt>
    <dgm:pt modelId="{C604396F-ECB8-4F69-9BDD-D047BBC8436E}" type="pres">
      <dgm:prSet presAssocID="{E3B053A2-06A7-48B3-A6D2-20639475CC78}" presName="bentUpArrow1" presStyleLbl="alignImgPlace1" presStyleIdx="0" presStyleCnt="3"/>
      <dgm:spPr/>
    </dgm:pt>
    <dgm:pt modelId="{CD3D8DF6-E358-4151-8578-541A6B8E50DC}" type="pres">
      <dgm:prSet presAssocID="{E3B053A2-06A7-48B3-A6D2-20639475CC78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261A1-468C-410F-9F74-BD983462E1DA}" type="pres">
      <dgm:prSet presAssocID="{E3B053A2-06A7-48B3-A6D2-20639475CC78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18277-2C69-4275-AAAB-DA0B9C09C594}" type="pres">
      <dgm:prSet presAssocID="{76DFD1F3-E6C9-473C-84C3-61F036BCE1DD}" presName="sibTrans" presStyleCnt="0"/>
      <dgm:spPr/>
    </dgm:pt>
    <dgm:pt modelId="{8955A036-E003-48D5-BF28-B0B2CBF4A762}" type="pres">
      <dgm:prSet presAssocID="{FC51BC36-BA5A-4D23-8972-AB6362110B7D}" presName="composite" presStyleCnt="0"/>
      <dgm:spPr/>
    </dgm:pt>
    <dgm:pt modelId="{26E33A94-1693-4020-B5BE-84176BD5EA99}" type="pres">
      <dgm:prSet presAssocID="{FC51BC36-BA5A-4D23-8972-AB6362110B7D}" presName="bentUpArrow1" presStyleLbl="alignImgPlace1" presStyleIdx="1" presStyleCnt="3"/>
      <dgm:spPr/>
    </dgm:pt>
    <dgm:pt modelId="{F686E2D7-5A9D-467F-A101-70319AED632D}" type="pres">
      <dgm:prSet presAssocID="{FC51BC36-BA5A-4D23-8972-AB6362110B7D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186F3-E9A3-403E-A5D8-5902E065DFD0}" type="pres">
      <dgm:prSet presAssocID="{FC51BC36-BA5A-4D23-8972-AB6362110B7D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C44ACA89-621B-4F42-B35A-D22F4F95E0D6}" type="pres">
      <dgm:prSet presAssocID="{7CA1AE61-F80F-4CBA-8FBB-445817CCCDEB}" presName="sibTrans" presStyleCnt="0"/>
      <dgm:spPr/>
    </dgm:pt>
    <dgm:pt modelId="{4186D330-3252-4CC4-86DC-BC7B665968D8}" type="pres">
      <dgm:prSet presAssocID="{26EE55F9-05A1-4DB9-BC47-4426AC21DA35}" presName="composite" presStyleCnt="0"/>
      <dgm:spPr/>
    </dgm:pt>
    <dgm:pt modelId="{5D8330F2-E1AC-47FA-AAE1-D7183B85C7D7}" type="pres">
      <dgm:prSet presAssocID="{26EE55F9-05A1-4DB9-BC47-4426AC21DA35}" presName="bentUpArrow1" presStyleLbl="alignImgPlace1" presStyleIdx="2" presStyleCnt="3"/>
      <dgm:spPr/>
    </dgm:pt>
    <dgm:pt modelId="{7713DFA1-BCAB-4A08-9BBF-4524B8F5C156}" type="pres">
      <dgm:prSet presAssocID="{26EE55F9-05A1-4DB9-BC47-4426AC21DA35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652FD5-6E87-43B8-B3B7-36C343BE2FD5}" type="pres">
      <dgm:prSet presAssocID="{26EE55F9-05A1-4DB9-BC47-4426AC21DA35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E550B-9ECC-43D9-BEBD-E2F4AAEDCDFB}" type="pres">
      <dgm:prSet presAssocID="{7B033460-1E6C-48E5-845F-3BE989D56831}" presName="sibTrans" presStyleCnt="0"/>
      <dgm:spPr/>
    </dgm:pt>
    <dgm:pt modelId="{01081436-91DD-41C3-A0B4-81F9C2F26DCE}" type="pres">
      <dgm:prSet presAssocID="{287D9D64-221C-4332-8C13-E309B1CCA31E}" presName="composite" presStyleCnt="0"/>
      <dgm:spPr/>
    </dgm:pt>
    <dgm:pt modelId="{E7823E4F-18E9-45EF-90A7-E7BE621935B7}" type="pres">
      <dgm:prSet presAssocID="{287D9D64-221C-4332-8C13-E309B1CCA31E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C0F0E-4E16-40F9-9D19-A6D3AF77A561}" type="pres">
      <dgm:prSet presAssocID="{287D9D64-221C-4332-8C13-E309B1CCA31E}" presName="FinalChildText" presStyleLbl="revTx" presStyleIdx="3" presStyleCnt="4" custFlipVert="1" custFlipHor="0" custScaleX="3868" custScaleY="362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ED5198-61D4-4874-857D-140A4B8766FB}" srcId="{67E2A2C6-8A09-49CC-88BF-E457A849C9C3}" destId="{26EE55F9-05A1-4DB9-BC47-4426AC21DA35}" srcOrd="2" destOrd="0" parTransId="{C9F81E53-1FB4-4E7C-BC28-75231E616101}" sibTransId="{7B033460-1E6C-48E5-845F-3BE989D56831}"/>
    <dgm:cxn modelId="{B5379354-F214-4261-BE19-362E9E50180C}" type="presOf" srcId="{A3800893-F7AB-4228-926A-C2BEB89F6C0B}" destId="{58652FD5-6E87-43B8-B3B7-36C343BE2FD5}" srcOrd="0" destOrd="0" presId="urn:microsoft.com/office/officeart/2005/8/layout/StepDownProcess"/>
    <dgm:cxn modelId="{CB52C93F-9686-40BE-A30D-6BBC687B25F3}" type="presOf" srcId="{E3B053A2-06A7-48B3-A6D2-20639475CC78}" destId="{CD3D8DF6-E358-4151-8578-541A6B8E50DC}" srcOrd="0" destOrd="0" presId="urn:microsoft.com/office/officeart/2005/8/layout/StepDownProcess"/>
    <dgm:cxn modelId="{070018BC-2C17-46CA-BCBC-23130EB3C034}" srcId="{E3B053A2-06A7-48B3-A6D2-20639475CC78}" destId="{B28FDDAB-51D5-482C-A8B1-27AB52A05728}" srcOrd="0" destOrd="0" parTransId="{85DC297E-8DCA-4994-AA8B-B4D988BE24DB}" sibTransId="{07365A62-945A-49B5-A4E8-155B0BFA739A}"/>
    <dgm:cxn modelId="{A7570152-ACD4-4FDF-B2DF-E4C4E6A52B70}" type="presOf" srcId="{054905C3-9F32-4CE1-B4E7-48A9127A294C}" destId="{872C0F0E-4E16-40F9-9D19-A6D3AF77A561}" srcOrd="0" destOrd="0" presId="urn:microsoft.com/office/officeart/2005/8/layout/StepDownProcess"/>
    <dgm:cxn modelId="{7D317D03-29BF-43D4-9684-F484E0847844}" srcId="{67E2A2C6-8A09-49CC-88BF-E457A849C9C3}" destId="{FC51BC36-BA5A-4D23-8972-AB6362110B7D}" srcOrd="1" destOrd="0" parTransId="{A2503A16-66B7-4988-91A7-C3D6478DBFD8}" sibTransId="{7CA1AE61-F80F-4CBA-8FBB-445817CCCDEB}"/>
    <dgm:cxn modelId="{41D6DFAD-1124-45EF-8A87-A0132E5D7D4D}" srcId="{67E2A2C6-8A09-49CC-88BF-E457A849C9C3}" destId="{287D9D64-221C-4332-8C13-E309B1CCA31E}" srcOrd="3" destOrd="0" parTransId="{74819F63-6027-41F3-B685-0F259CF2F02B}" sibTransId="{CC12E9F4-6664-42D8-B173-F45779B26FE6}"/>
    <dgm:cxn modelId="{25635A4B-CB94-4F31-865F-0BEA595A2644}" srcId="{67E2A2C6-8A09-49CC-88BF-E457A849C9C3}" destId="{E3B053A2-06A7-48B3-A6D2-20639475CC78}" srcOrd="0" destOrd="0" parTransId="{4DFA944B-3DB6-4884-ADE7-DA9BE1F091FF}" sibTransId="{76DFD1F3-E6C9-473C-84C3-61F036BCE1DD}"/>
    <dgm:cxn modelId="{9E138CBE-F367-44D4-867B-E4BF24E4EE74}" type="presOf" srcId="{67E2A2C6-8A09-49CC-88BF-E457A849C9C3}" destId="{908863AF-24D9-44B9-A496-085F5685D76E}" srcOrd="0" destOrd="0" presId="urn:microsoft.com/office/officeart/2005/8/layout/StepDownProcess"/>
    <dgm:cxn modelId="{F7C919D8-BA87-461D-9640-DD909445542E}" type="presOf" srcId="{B28FDDAB-51D5-482C-A8B1-27AB52A05728}" destId="{9FB261A1-468C-410F-9F74-BD983462E1DA}" srcOrd="0" destOrd="0" presId="urn:microsoft.com/office/officeart/2005/8/layout/StepDownProcess"/>
    <dgm:cxn modelId="{40455E4E-C368-4F69-8555-B053C45D5C76}" type="presOf" srcId="{287D9D64-221C-4332-8C13-E309B1CCA31E}" destId="{E7823E4F-18E9-45EF-90A7-E7BE621935B7}" srcOrd="0" destOrd="0" presId="urn:microsoft.com/office/officeart/2005/8/layout/StepDownProcess"/>
    <dgm:cxn modelId="{44DE6604-85D8-47B9-BBB0-6D84ABF32EA8}" type="presOf" srcId="{FC51BC36-BA5A-4D23-8972-AB6362110B7D}" destId="{F686E2D7-5A9D-467F-A101-70319AED632D}" srcOrd="0" destOrd="0" presId="urn:microsoft.com/office/officeart/2005/8/layout/StepDownProcess"/>
    <dgm:cxn modelId="{236A11D5-D4B7-4465-8D31-B8E8BE426ACC}" type="presOf" srcId="{26EE55F9-05A1-4DB9-BC47-4426AC21DA35}" destId="{7713DFA1-BCAB-4A08-9BBF-4524B8F5C156}" srcOrd="0" destOrd="0" presId="urn:microsoft.com/office/officeart/2005/8/layout/StepDownProcess"/>
    <dgm:cxn modelId="{1E1AA02D-8990-4B44-B420-D3ECD7F6A481}" srcId="{287D9D64-221C-4332-8C13-E309B1CCA31E}" destId="{054905C3-9F32-4CE1-B4E7-48A9127A294C}" srcOrd="0" destOrd="0" parTransId="{24212CF7-722B-4499-9758-5F1B6B952CC4}" sibTransId="{F17C46FE-EC91-475E-8BA9-899236DA7E1B}"/>
    <dgm:cxn modelId="{10CF7797-38BF-408C-A855-5BAC5B32FA95}" srcId="{26EE55F9-05A1-4DB9-BC47-4426AC21DA35}" destId="{A3800893-F7AB-4228-926A-C2BEB89F6C0B}" srcOrd="0" destOrd="0" parTransId="{31B0B908-91D8-4165-A256-A5D6743D14DD}" sibTransId="{FDA0C9CE-1058-43DE-9A13-10AEE537F71A}"/>
    <dgm:cxn modelId="{BCF75E19-105B-414D-BDEA-23B59F832893}" type="presParOf" srcId="{908863AF-24D9-44B9-A496-085F5685D76E}" destId="{B803ADEE-90AC-4994-AC03-5A8B1117DD63}" srcOrd="0" destOrd="0" presId="urn:microsoft.com/office/officeart/2005/8/layout/StepDownProcess"/>
    <dgm:cxn modelId="{1695415E-32CE-4FE2-99AB-091AA1AD418C}" type="presParOf" srcId="{B803ADEE-90AC-4994-AC03-5A8B1117DD63}" destId="{C604396F-ECB8-4F69-9BDD-D047BBC8436E}" srcOrd="0" destOrd="0" presId="urn:microsoft.com/office/officeart/2005/8/layout/StepDownProcess"/>
    <dgm:cxn modelId="{7ECE2301-2B5C-4A38-9F64-5B67629D693B}" type="presParOf" srcId="{B803ADEE-90AC-4994-AC03-5A8B1117DD63}" destId="{CD3D8DF6-E358-4151-8578-541A6B8E50DC}" srcOrd="1" destOrd="0" presId="urn:microsoft.com/office/officeart/2005/8/layout/StepDownProcess"/>
    <dgm:cxn modelId="{472E3AB8-01CF-4ED3-ADCF-D49B2B0DDC94}" type="presParOf" srcId="{B803ADEE-90AC-4994-AC03-5A8B1117DD63}" destId="{9FB261A1-468C-410F-9F74-BD983462E1DA}" srcOrd="2" destOrd="0" presId="urn:microsoft.com/office/officeart/2005/8/layout/StepDownProcess"/>
    <dgm:cxn modelId="{2BEA20B0-FB24-49F1-89FC-759F6305C61C}" type="presParOf" srcId="{908863AF-24D9-44B9-A496-085F5685D76E}" destId="{0A618277-2C69-4275-AAAB-DA0B9C09C594}" srcOrd="1" destOrd="0" presId="urn:microsoft.com/office/officeart/2005/8/layout/StepDownProcess"/>
    <dgm:cxn modelId="{232441FB-C418-48A4-90A4-FA35CA6AA28A}" type="presParOf" srcId="{908863AF-24D9-44B9-A496-085F5685D76E}" destId="{8955A036-E003-48D5-BF28-B0B2CBF4A762}" srcOrd="2" destOrd="0" presId="urn:microsoft.com/office/officeart/2005/8/layout/StepDownProcess"/>
    <dgm:cxn modelId="{7F4325E8-C274-489E-A7BF-8DB23FCD0A59}" type="presParOf" srcId="{8955A036-E003-48D5-BF28-B0B2CBF4A762}" destId="{26E33A94-1693-4020-B5BE-84176BD5EA99}" srcOrd="0" destOrd="0" presId="urn:microsoft.com/office/officeart/2005/8/layout/StepDownProcess"/>
    <dgm:cxn modelId="{1D958A52-4BF7-4F1A-B3EC-162E14E46F17}" type="presParOf" srcId="{8955A036-E003-48D5-BF28-B0B2CBF4A762}" destId="{F686E2D7-5A9D-467F-A101-70319AED632D}" srcOrd="1" destOrd="0" presId="urn:microsoft.com/office/officeart/2005/8/layout/StepDownProcess"/>
    <dgm:cxn modelId="{2F23843E-DDD0-4C98-ABAC-FEC79C20C420}" type="presParOf" srcId="{8955A036-E003-48D5-BF28-B0B2CBF4A762}" destId="{39E186F3-E9A3-403E-A5D8-5902E065DFD0}" srcOrd="2" destOrd="0" presId="urn:microsoft.com/office/officeart/2005/8/layout/StepDownProcess"/>
    <dgm:cxn modelId="{27E83860-0C55-479C-9171-3C92F687419E}" type="presParOf" srcId="{908863AF-24D9-44B9-A496-085F5685D76E}" destId="{C44ACA89-621B-4F42-B35A-D22F4F95E0D6}" srcOrd="3" destOrd="0" presId="urn:microsoft.com/office/officeart/2005/8/layout/StepDownProcess"/>
    <dgm:cxn modelId="{D12C23DA-8F11-4CE4-A994-305A7E40646B}" type="presParOf" srcId="{908863AF-24D9-44B9-A496-085F5685D76E}" destId="{4186D330-3252-4CC4-86DC-BC7B665968D8}" srcOrd="4" destOrd="0" presId="urn:microsoft.com/office/officeart/2005/8/layout/StepDownProcess"/>
    <dgm:cxn modelId="{FBEB91F3-9540-4A77-A221-3EAD6EB72DC9}" type="presParOf" srcId="{4186D330-3252-4CC4-86DC-BC7B665968D8}" destId="{5D8330F2-E1AC-47FA-AAE1-D7183B85C7D7}" srcOrd="0" destOrd="0" presId="urn:microsoft.com/office/officeart/2005/8/layout/StepDownProcess"/>
    <dgm:cxn modelId="{321C3278-6F78-4975-A1EA-6D8E8C220E36}" type="presParOf" srcId="{4186D330-3252-4CC4-86DC-BC7B665968D8}" destId="{7713DFA1-BCAB-4A08-9BBF-4524B8F5C156}" srcOrd="1" destOrd="0" presId="urn:microsoft.com/office/officeart/2005/8/layout/StepDownProcess"/>
    <dgm:cxn modelId="{F286F895-120C-40EB-8531-7D6376624543}" type="presParOf" srcId="{4186D330-3252-4CC4-86DC-BC7B665968D8}" destId="{58652FD5-6E87-43B8-B3B7-36C343BE2FD5}" srcOrd="2" destOrd="0" presId="urn:microsoft.com/office/officeart/2005/8/layout/StepDownProcess"/>
    <dgm:cxn modelId="{D7AE5525-9153-49B0-8CAA-C85389092F2C}" type="presParOf" srcId="{908863AF-24D9-44B9-A496-085F5685D76E}" destId="{0B0E550B-9ECC-43D9-BEBD-E2F4AAEDCDFB}" srcOrd="5" destOrd="0" presId="urn:microsoft.com/office/officeart/2005/8/layout/StepDownProcess"/>
    <dgm:cxn modelId="{5F836255-341F-4CCC-A3B3-2AB4BCE8CE49}" type="presParOf" srcId="{908863AF-24D9-44B9-A496-085F5685D76E}" destId="{01081436-91DD-41C3-A0B4-81F9C2F26DCE}" srcOrd="6" destOrd="0" presId="urn:microsoft.com/office/officeart/2005/8/layout/StepDownProcess"/>
    <dgm:cxn modelId="{EC82BC4A-14FC-43BF-B4A3-2CF157C5118B}" type="presParOf" srcId="{01081436-91DD-41C3-A0B4-81F9C2F26DCE}" destId="{E7823E4F-18E9-45EF-90A7-E7BE621935B7}" srcOrd="0" destOrd="0" presId="urn:microsoft.com/office/officeart/2005/8/layout/StepDownProcess"/>
    <dgm:cxn modelId="{924841C0-C19E-4CD9-879B-646B24EE8FE0}" type="presParOf" srcId="{01081436-91DD-41C3-A0B4-81F9C2F26DCE}" destId="{872C0F0E-4E16-40F9-9D19-A6D3AF77A56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4396F-ECB8-4F69-9BDD-D047BBC8436E}">
      <dsp:nvSpPr>
        <dsp:cNvPr id="0" name=""/>
        <dsp:cNvSpPr/>
      </dsp:nvSpPr>
      <dsp:spPr>
        <a:xfrm rot="5400000">
          <a:off x="1922148" y="1099238"/>
          <a:ext cx="965370" cy="109904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3D8DF6-E358-4151-8578-541A6B8E50DC}">
      <dsp:nvSpPr>
        <dsp:cNvPr id="0" name=""/>
        <dsp:cNvSpPr/>
      </dsp:nvSpPr>
      <dsp:spPr>
        <a:xfrm>
          <a:off x="1666383" y="29106"/>
          <a:ext cx="1625115" cy="1137528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SI Supervisor</a:t>
          </a:r>
          <a:endParaRPr lang="en-US" sz="2200" kern="1200" dirty="0"/>
        </a:p>
      </dsp:txBody>
      <dsp:txXfrm>
        <a:off x="1721923" y="84646"/>
        <a:ext cx="1514035" cy="1026448"/>
      </dsp:txXfrm>
    </dsp:sp>
    <dsp:sp modelId="{9FB261A1-468C-410F-9F74-BD983462E1DA}">
      <dsp:nvSpPr>
        <dsp:cNvPr id="0" name=""/>
        <dsp:cNvSpPr/>
      </dsp:nvSpPr>
      <dsp:spPr>
        <a:xfrm>
          <a:off x="3291499" y="137595"/>
          <a:ext cx="1181954" cy="91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</dsp:txBody>
      <dsp:txXfrm>
        <a:off x="3291499" y="137595"/>
        <a:ext cx="1181954" cy="919400"/>
      </dsp:txXfrm>
    </dsp:sp>
    <dsp:sp modelId="{26E33A94-1693-4020-B5BE-84176BD5EA99}">
      <dsp:nvSpPr>
        <dsp:cNvPr id="0" name=""/>
        <dsp:cNvSpPr/>
      </dsp:nvSpPr>
      <dsp:spPr>
        <a:xfrm rot="5400000">
          <a:off x="3269541" y="2377058"/>
          <a:ext cx="965370" cy="109904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10130509"/>
            <a:satOff val="-10495"/>
            <a:lumOff val="3827"/>
            <a:alphaOff val="0"/>
          </a:schemeClr>
        </a:solidFill>
        <a:ln>
          <a:noFill/>
        </a:ln>
        <a:effectLst/>
        <a:sp3d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86E2D7-5A9D-467F-A101-70319AED632D}">
      <dsp:nvSpPr>
        <dsp:cNvPr id="0" name=""/>
        <dsp:cNvSpPr/>
      </dsp:nvSpPr>
      <dsp:spPr>
        <a:xfrm>
          <a:off x="3013777" y="1306925"/>
          <a:ext cx="1625115" cy="1137528"/>
        </a:xfrm>
        <a:prstGeom prst="roundRect">
          <a:avLst>
            <a:gd name="adj" fmla="val 16670"/>
          </a:avLst>
        </a:prstGeom>
        <a:solidFill>
          <a:schemeClr val="accent4">
            <a:hueOff val="6574682"/>
            <a:satOff val="-4670"/>
            <a:lumOff val="-1503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Lecturer </a:t>
          </a:r>
          <a:endParaRPr lang="en-US" sz="2200" kern="1200" dirty="0"/>
        </a:p>
      </dsp:txBody>
      <dsp:txXfrm>
        <a:off x="3069317" y="1362465"/>
        <a:ext cx="1514035" cy="1026448"/>
      </dsp:txXfrm>
    </dsp:sp>
    <dsp:sp modelId="{39E186F3-E9A3-403E-A5D8-5902E065DFD0}">
      <dsp:nvSpPr>
        <dsp:cNvPr id="0" name=""/>
        <dsp:cNvSpPr/>
      </dsp:nvSpPr>
      <dsp:spPr>
        <a:xfrm>
          <a:off x="4638892" y="1415414"/>
          <a:ext cx="1181954" cy="91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330F2-E1AC-47FA-AAE1-D7183B85C7D7}">
      <dsp:nvSpPr>
        <dsp:cNvPr id="0" name=""/>
        <dsp:cNvSpPr/>
      </dsp:nvSpPr>
      <dsp:spPr>
        <a:xfrm rot="5400000">
          <a:off x="4616935" y="3654877"/>
          <a:ext cx="965370" cy="109904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20261017"/>
            <a:satOff val="-20991"/>
            <a:lumOff val="7654"/>
            <a:alphaOff val="0"/>
          </a:schemeClr>
        </a:solidFill>
        <a:ln>
          <a:noFill/>
        </a:ln>
        <a:effectLst/>
        <a:sp3d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13DFA1-BCAB-4A08-9BBF-4524B8F5C156}">
      <dsp:nvSpPr>
        <dsp:cNvPr id="0" name=""/>
        <dsp:cNvSpPr/>
      </dsp:nvSpPr>
      <dsp:spPr>
        <a:xfrm>
          <a:off x="4361170" y="2584745"/>
          <a:ext cx="1625115" cy="1137528"/>
        </a:xfrm>
        <a:prstGeom prst="roundRect">
          <a:avLst>
            <a:gd name="adj" fmla="val 16670"/>
          </a:avLst>
        </a:prstGeom>
        <a:solidFill>
          <a:schemeClr val="accent4">
            <a:hueOff val="13149363"/>
            <a:satOff val="-9340"/>
            <a:lumOff val="-3006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SI Leader</a:t>
          </a:r>
          <a:endParaRPr lang="en-US" sz="2200" kern="1200" dirty="0"/>
        </a:p>
      </dsp:txBody>
      <dsp:txXfrm>
        <a:off x="4416710" y="2640285"/>
        <a:ext cx="1514035" cy="1026448"/>
      </dsp:txXfrm>
    </dsp:sp>
    <dsp:sp modelId="{58652FD5-6E87-43B8-B3B7-36C343BE2FD5}">
      <dsp:nvSpPr>
        <dsp:cNvPr id="0" name=""/>
        <dsp:cNvSpPr/>
      </dsp:nvSpPr>
      <dsp:spPr>
        <a:xfrm>
          <a:off x="5986286" y="2693234"/>
          <a:ext cx="1181954" cy="91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</dsp:txBody>
      <dsp:txXfrm>
        <a:off x="5986286" y="2693234"/>
        <a:ext cx="1181954" cy="919400"/>
      </dsp:txXfrm>
    </dsp:sp>
    <dsp:sp modelId="{E7823E4F-18E9-45EF-90A7-E7BE621935B7}">
      <dsp:nvSpPr>
        <dsp:cNvPr id="0" name=""/>
        <dsp:cNvSpPr/>
      </dsp:nvSpPr>
      <dsp:spPr>
        <a:xfrm>
          <a:off x="5708564" y="3862564"/>
          <a:ext cx="1625115" cy="1137528"/>
        </a:xfrm>
        <a:prstGeom prst="roundRect">
          <a:avLst>
            <a:gd name="adj" fmla="val 16670"/>
          </a:avLst>
        </a:prstGeom>
        <a:solidFill>
          <a:schemeClr val="accent4">
            <a:hueOff val="19724044"/>
            <a:satOff val="-14010"/>
            <a:lumOff val="-4509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Student</a:t>
          </a:r>
          <a:endParaRPr lang="en-US" sz="2200" kern="1200" dirty="0"/>
        </a:p>
      </dsp:txBody>
      <dsp:txXfrm>
        <a:off x="5764104" y="3918104"/>
        <a:ext cx="1514035" cy="1026448"/>
      </dsp:txXfrm>
    </dsp:sp>
    <dsp:sp modelId="{872C0F0E-4E16-40F9-9D19-A6D3AF77A561}">
      <dsp:nvSpPr>
        <dsp:cNvPr id="0" name=""/>
        <dsp:cNvSpPr/>
      </dsp:nvSpPr>
      <dsp:spPr>
        <a:xfrm flipV="1">
          <a:off x="7901798" y="4263887"/>
          <a:ext cx="45717" cy="333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00" kern="1200" dirty="0"/>
        </a:p>
      </dsp:txBody>
      <dsp:txXfrm rot="10800000">
        <a:off x="7901798" y="4263887"/>
        <a:ext cx="45717" cy="333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sz="4400" dirty="0" smtClean="0"/>
              <a:t>The influence of SI on students’ academic performance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331" y="4394039"/>
            <a:ext cx="8925339" cy="1117687"/>
          </a:xfrm>
        </p:spPr>
        <p:txBody>
          <a:bodyPr>
            <a:normAutofit/>
          </a:bodyPr>
          <a:lstStyle/>
          <a:p>
            <a:r>
              <a:rPr lang="en-Z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MOHALE MOSHIA AGNES &amp; HLUNGWANI COLLEN  </a:t>
            </a:r>
            <a:endParaRPr lang="en-ZA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ideal </a:t>
            </a:r>
            <a:r>
              <a:rPr lang="en-ZA" dirty="0" smtClean="0"/>
              <a:t>sitting arrangement </a:t>
            </a:r>
            <a:r>
              <a:rPr lang="en-ZA" dirty="0"/>
              <a:t>of SI </a:t>
            </a:r>
            <a:r>
              <a:rPr lang="en-ZA" dirty="0" smtClean="0"/>
              <a:t>sessions…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ideal sitting arrangement is informal. The picture below reflect SI session of 2016 </a:t>
            </a:r>
          </a:p>
          <a:p>
            <a:endParaRPr lang="en-ZA" dirty="0"/>
          </a:p>
        </p:txBody>
      </p:sp>
      <p:pic>
        <p:nvPicPr>
          <p:cNvPr id="4" name="Content Placeholder 3" descr="C:\Users\Agnes.Mohale\Documents\IMG-20160512-WA004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878" y="3091070"/>
            <a:ext cx="6311348" cy="3766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434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Methodology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This study </a:t>
            </a:r>
            <a:r>
              <a:rPr lang="en-ZA" dirty="0" smtClean="0"/>
              <a:t>will adopt a mixed method approach</a:t>
            </a:r>
            <a:r>
              <a:rPr lang="en-ZA" dirty="0"/>
              <a:t>. </a:t>
            </a:r>
            <a:endParaRPr lang="en-ZA" dirty="0" smtClean="0"/>
          </a:p>
          <a:p>
            <a:r>
              <a:rPr lang="en-ZA" dirty="0" smtClean="0"/>
              <a:t>Data will be </a:t>
            </a:r>
            <a:r>
              <a:rPr lang="en-ZA" dirty="0"/>
              <a:t>collected through focus group interviews and individual </a:t>
            </a:r>
            <a:r>
              <a:rPr lang="en-ZA" dirty="0" smtClean="0"/>
              <a:t>interviews, </a:t>
            </a:r>
            <a:r>
              <a:rPr lang="en-ZA" smtClean="0"/>
              <a:t>and students’ database.</a:t>
            </a:r>
            <a:endParaRPr lang="en-ZA" dirty="0" smtClean="0"/>
          </a:p>
          <a:p>
            <a:r>
              <a:rPr lang="en-ZA" dirty="0" smtClean="0"/>
              <a:t>The sample size </a:t>
            </a:r>
            <a:r>
              <a:rPr lang="en-ZA" dirty="0"/>
              <a:t>of </a:t>
            </a:r>
            <a:r>
              <a:rPr lang="en-ZA" dirty="0" smtClean="0"/>
              <a:t>thirty (30) </a:t>
            </a:r>
            <a:r>
              <a:rPr lang="en-ZA" dirty="0"/>
              <a:t>participants. The </a:t>
            </a:r>
            <a:r>
              <a:rPr lang="en-ZA" dirty="0" smtClean="0"/>
              <a:t>study will adopt </a:t>
            </a:r>
            <a:r>
              <a:rPr lang="en-ZA" dirty="0"/>
              <a:t>purposive convenient sampling technique. </a:t>
            </a:r>
            <a:endParaRPr lang="en-Z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ZA" dirty="0" smtClean="0"/>
              <a:t>30 students: 15 from Mathematics and 15 from Accounting</a:t>
            </a:r>
          </a:p>
        </p:txBody>
      </p:sp>
    </p:spTree>
    <p:extLst>
      <p:ext uri="{BB962C8B-B14F-4D97-AF65-F5344CB8AC3E}">
        <p14:creationId xmlns:p14="http://schemas.microsoft.com/office/powerpoint/2010/main" val="69653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Data analysis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Data </a:t>
            </a:r>
            <a:r>
              <a:rPr lang="en-ZA" dirty="0" smtClean="0"/>
              <a:t>will be analysed </a:t>
            </a:r>
            <a:r>
              <a:rPr lang="en-ZA" dirty="0"/>
              <a:t>using </a:t>
            </a:r>
            <a:r>
              <a:rPr lang="en-ZA" dirty="0" err="1" smtClean="0"/>
              <a:t>NVivo</a:t>
            </a:r>
            <a:r>
              <a:rPr lang="en-ZA" dirty="0" smtClean="0"/>
              <a:t> and SPSS. </a:t>
            </a:r>
          </a:p>
          <a:p>
            <a:r>
              <a:rPr lang="en-ZA" dirty="0" smtClean="0"/>
              <a:t>The </a:t>
            </a:r>
            <a:r>
              <a:rPr lang="en-ZA" dirty="0"/>
              <a:t>data </a:t>
            </a:r>
            <a:r>
              <a:rPr lang="en-ZA" dirty="0" smtClean="0"/>
              <a:t>will be collected and examined </a:t>
            </a:r>
            <a:r>
              <a:rPr lang="en-ZA" dirty="0"/>
              <a:t>whether the students’ performance in mathematics and accounting has escalated through the intervention of SI programme.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4767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Findings and Recommendations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This is an ongoing study.</a:t>
            </a:r>
          </a:p>
        </p:txBody>
      </p:sp>
    </p:spTree>
    <p:extLst>
      <p:ext uri="{BB962C8B-B14F-4D97-AF65-F5344CB8AC3E}">
        <p14:creationId xmlns:p14="http://schemas.microsoft.com/office/powerpoint/2010/main" val="339044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References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Naidoo, J. and </a:t>
            </a:r>
            <a:r>
              <a:rPr lang="en-ZA" dirty="0" err="1" smtClean="0"/>
              <a:t>Paideya</a:t>
            </a:r>
            <a:r>
              <a:rPr lang="en-ZA" dirty="0" smtClean="0"/>
              <a:t>, V (2015). Exploring the possibility of introducing Supplemental Instruction at secondary level: south African Journal of Education Vol 35 No. 2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4429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THANK YOU 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470" y="1987826"/>
            <a:ext cx="7295322" cy="4870174"/>
          </a:xfrm>
        </p:spPr>
      </p:pic>
    </p:spTree>
    <p:extLst>
      <p:ext uri="{BB962C8B-B14F-4D97-AF65-F5344CB8AC3E}">
        <p14:creationId xmlns:p14="http://schemas.microsoft.com/office/powerpoint/2010/main" val="158446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Aim and Objectives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 The </a:t>
            </a:r>
            <a:r>
              <a:rPr lang="en-ZA" dirty="0" smtClean="0"/>
              <a:t>aim of this </a:t>
            </a:r>
            <a:r>
              <a:rPr lang="en-ZA" dirty="0"/>
              <a:t>study </a:t>
            </a:r>
            <a:r>
              <a:rPr lang="en-ZA" dirty="0" smtClean="0"/>
              <a:t>is: to </a:t>
            </a:r>
            <a:r>
              <a:rPr lang="en-ZA" dirty="0"/>
              <a:t>explore the influence of SI on students’ academic performance. </a:t>
            </a:r>
          </a:p>
          <a:p>
            <a:r>
              <a:rPr lang="en-ZA" dirty="0"/>
              <a:t>The objectives: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ZA" sz="2400" dirty="0" smtClean="0"/>
              <a:t>To </a:t>
            </a:r>
            <a:r>
              <a:rPr lang="en-ZA" sz="2400" dirty="0"/>
              <a:t>determine if the implementation of SI </a:t>
            </a:r>
            <a:r>
              <a:rPr lang="en-ZA" sz="2400" dirty="0" smtClean="0"/>
              <a:t>has an </a:t>
            </a:r>
            <a:r>
              <a:rPr lang="en-ZA" sz="2400" dirty="0"/>
              <a:t>impact on students academic performance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ZA" sz="2400" dirty="0" smtClean="0"/>
              <a:t>To </a:t>
            </a:r>
            <a:r>
              <a:rPr lang="en-ZA" sz="2400" dirty="0"/>
              <a:t>establish ways in which </a:t>
            </a:r>
            <a:r>
              <a:rPr lang="en-ZA" sz="2400" dirty="0" smtClean="0"/>
              <a:t>students find </a:t>
            </a:r>
            <a:r>
              <a:rPr lang="en-ZA" sz="2400" dirty="0"/>
              <a:t>it compulsory to </a:t>
            </a:r>
            <a:r>
              <a:rPr lang="en-ZA" sz="2400" dirty="0" smtClean="0"/>
              <a:t>attend </a:t>
            </a:r>
            <a:r>
              <a:rPr lang="en-ZA" sz="2400" dirty="0"/>
              <a:t>SI sessions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9826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Background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37522"/>
            <a:ext cx="9613861" cy="4820478"/>
          </a:xfrm>
        </p:spPr>
        <p:txBody>
          <a:bodyPr>
            <a:noAutofit/>
          </a:bodyPr>
          <a:lstStyle/>
          <a:p>
            <a:r>
              <a:rPr lang="en-ZA" dirty="0"/>
              <a:t>Globally, mathematics and </a:t>
            </a:r>
            <a:r>
              <a:rPr lang="en-ZA" dirty="0" smtClean="0"/>
              <a:t>accounting </a:t>
            </a:r>
            <a:r>
              <a:rPr lang="en-ZA" dirty="0"/>
              <a:t>are the </a:t>
            </a:r>
            <a:r>
              <a:rPr lang="en-ZA" dirty="0" smtClean="0"/>
              <a:t>modules </a:t>
            </a:r>
            <a:r>
              <a:rPr lang="en-ZA" dirty="0"/>
              <a:t>that deal with </a:t>
            </a:r>
            <a:r>
              <a:rPr lang="en-ZA" dirty="0" smtClean="0"/>
              <a:t>calculations and are very difficult. </a:t>
            </a:r>
            <a:endParaRPr lang="en-ZA" dirty="0"/>
          </a:p>
          <a:p>
            <a:r>
              <a:rPr lang="en-ZA" dirty="0"/>
              <a:t>It appears </a:t>
            </a:r>
            <a:r>
              <a:rPr lang="en-ZA" dirty="0" smtClean="0"/>
              <a:t>that the </a:t>
            </a:r>
            <a:r>
              <a:rPr lang="en-ZA" dirty="0"/>
              <a:t>pass rates of these modules have been a cause of concern. Educators and lecturers are tasked with a high level of responsibility to alleviate the challenges encountered by learners and students pursuing these </a:t>
            </a:r>
            <a:r>
              <a:rPr lang="en-ZA" dirty="0" smtClean="0"/>
              <a:t>modules (Naidoo &amp; </a:t>
            </a:r>
            <a:r>
              <a:rPr lang="en-ZA" dirty="0" err="1" smtClean="0"/>
              <a:t>Paideya</a:t>
            </a:r>
            <a:r>
              <a:rPr lang="en-ZA" dirty="0" smtClean="0"/>
              <a:t>, 2015). </a:t>
            </a:r>
            <a:endParaRPr lang="en-ZA" dirty="0"/>
          </a:p>
          <a:p>
            <a:r>
              <a:rPr lang="en-ZA" dirty="0"/>
              <a:t>It is the responsibility </a:t>
            </a:r>
            <a:r>
              <a:rPr lang="en-ZA" dirty="0" smtClean="0"/>
              <a:t>of educators </a:t>
            </a:r>
            <a:r>
              <a:rPr lang="en-ZA" dirty="0"/>
              <a:t>and learners to put more effort on teaching and learning at high school level. </a:t>
            </a:r>
            <a:r>
              <a:rPr lang="en-ZA" dirty="0" smtClean="0"/>
              <a:t>Which </a:t>
            </a:r>
            <a:r>
              <a:rPr lang="en-ZA" dirty="0"/>
              <a:t>will result in learners being prepared for institutions of higher learning (Naidoo &amp; </a:t>
            </a:r>
            <a:r>
              <a:rPr lang="en-ZA" dirty="0" err="1"/>
              <a:t>Paideya</a:t>
            </a:r>
            <a:r>
              <a:rPr lang="en-ZA" dirty="0"/>
              <a:t>, 2015). </a:t>
            </a:r>
          </a:p>
          <a:p>
            <a:r>
              <a:rPr lang="en-ZA" dirty="0"/>
              <a:t>The unpreparedness of </a:t>
            </a:r>
            <a:r>
              <a:rPr lang="en-ZA" dirty="0" smtClean="0"/>
              <a:t>lecturers </a:t>
            </a:r>
            <a:r>
              <a:rPr lang="en-ZA" dirty="0"/>
              <a:t>due to lack of professional </a:t>
            </a:r>
            <a:r>
              <a:rPr lang="en-ZA" dirty="0" smtClean="0"/>
              <a:t>teaching qualifications </a:t>
            </a:r>
            <a:r>
              <a:rPr lang="en-ZA" dirty="0"/>
              <a:t>reflect a signal of </a:t>
            </a:r>
            <a:r>
              <a:rPr lang="en-ZA" dirty="0" smtClean="0"/>
              <a:t>unprepared lecturers and </a:t>
            </a:r>
            <a:r>
              <a:rPr lang="en-ZA" dirty="0"/>
              <a:t>unprepared students at the university level.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546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Cont</a:t>
            </a:r>
            <a:r>
              <a:rPr lang="en-ZA" dirty="0" smtClean="0"/>
              <a:t>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96548"/>
            <a:ext cx="9613861" cy="4870173"/>
          </a:xfrm>
        </p:spPr>
        <p:txBody>
          <a:bodyPr>
            <a:noAutofit/>
          </a:bodyPr>
          <a:lstStyle/>
          <a:p>
            <a:r>
              <a:rPr lang="en-ZA" dirty="0"/>
              <a:t>The </a:t>
            </a:r>
            <a:r>
              <a:rPr lang="en-ZA" dirty="0" err="1" smtClean="0"/>
              <a:t>massification</a:t>
            </a:r>
            <a:r>
              <a:rPr lang="en-ZA" dirty="0" smtClean="0"/>
              <a:t> </a:t>
            </a:r>
            <a:r>
              <a:rPr lang="en-ZA" dirty="0"/>
              <a:t>of education in South Africa affected the quality of education offered in higher institutions. </a:t>
            </a:r>
          </a:p>
          <a:p>
            <a:r>
              <a:rPr lang="en-ZA" dirty="0" smtClean="0"/>
              <a:t>Research </a:t>
            </a:r>
            <a:r>
              <a:rPr lang="en-ZA" dirty="0"/>
              <a:t>in higher education </a:t>
            </a:r>
            <a:r>
              <a:rPr lang="en-ZA" dirty="0" smtClean="0"/>
              <a:t>reveal </a:t>
            </a:r>
            <a:r>
              <a:rPr lang="en-ZA" dirty="0"/>
              <a:t>that first year students experience challenges in traditional difficult modules</a:t>
            </a:r>
            <a:r>
              <a:rPr lang="en-ZA" dirty="0" smtClean="0"/>
              <a:t>, in this study the focus is </a:t>
            </a:r>
            <a:r>
              <a:rPr lang="en-ZA" dirty="0"/>
              <a:t>mathematics and </a:t>
            </a:r>
            <a:r>
              <a:rPr lang="en-ZA" dirty="0" smtClean="0"/>
              <a:t>accounting. 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6438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Development of SI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67948"/>
            <a:ext cx="9613861" cy="4890052"/>
          </a:xfrm>
        </p:spPr>
        <p:txBody>
          <a:bodyPr>
            <a:normAutofit/>
          </a:bodyPr>
          <a:lstStyle/>
          <a:p>
            <a:r>
              <a:rPr lang="en-ZA" dirty="0" smtClean="0"/>
              <a:t>SI was developed by Dr Deanna Martin in 1973 at the University of Missouri at </a:t>
            </a:r>
            <a:r>
              <a:rPr lang="en-ZA" dirty="0" err="1" smtClean="0"/>
              <a:t>Kensas</a:t>
            </a:r>
            <a:r>
              <a:rPr lang="en-ZA" dirty="0" smtClean="0"/>
              <a:t> City.</a:t>
            </a:r>
          </a:p>
          <a:p>
            <a:r>
              <a:rPr lang="en-ZA" dirty="0"/>
              <a:t>The University of Limpopo </a:t>
            </a:r>
            <a:r>
              <a:rPr lang="en-ZA" dirty="0" smtClean="0"/>
              <a:t>has established a programme </a:t>
            </a:r>
            <a:r>
              <a:rPr lang="en-ZA" dirty="0"/>
              <a:t>in January </a:t>
            </a:r>
            <a:r>
              <a:rPr lang="en-ZA" dirty="0" smtClean="0"/>
              <a:t>2016, which is one </a:t>
            </a:r>
            <a:r>
              <a:rPr lang="en-ZA" dirty="0"/>
              <a:t>of the </a:t>
            </a:r>
            <a:r>
              <a:rPr lang="en-ZA"/>
              <a:t>most </a:t>
            </a:r>
            <a:r>
              <a:rPr lang="en-ZA" smtClean="0"/>
              <a:t>successful and </a:t>
            </a:r>
            <a:r>
              <a:rPr lang="en-ZA" dirty="0"/>
              <a:t>effective strategy that is geared to assist </a:t>
            </a:r>
            <a:r>
              <a:rPr lang="en-ZA" dirty="0" smtClean="0"/>
              <a:t>students to </a:t>
            </a:r>
            <a:r>
              <a:rPr lang="en-ZA" dirty="0"/>
              <a:t>become independent through peer-learning at the university level. </a:t>
            </a:r>
          </a:p>
          <a:p>
            <a:r>
              <a:rPr lang="en-ZA" dirty="0"/>
              <a:t>The </a:t>
            </a:r>
            <a:r>
              <a:rPr lang="en-ZA" dirty="0" smtClean="0"/>
              <a:t>programme </a:t>
            </a:r>
            <a:r>
              <a:rPr lang="en-ZA" dirty="0"/>
              <a:t>is Supplemental Instruction (</a:t>
            </a:r>
            <a:r>
              <a:rPr lang="en-ZA" dirty="0" smtClean="0"/>
              <a:t>SI) designed </a:t>
            </a:r>
            <a:r>
              <a:rPr lang="en-ZA" dirty="0"/>
              <a:t>with the aim of making student independent academically and also improve student </a:t>
            </a:r>
            <a:r>
              <a:rPr lang="en-ZA" dirty="0" smtClean="0"/>
              <a:t>performance through the assistance of SI Leaders (SILs). </a:t>
            </a:r>
            <a:r>
              <a:rPr lang="en-ZA" dirty="0"/>
              <a:t>One of the objectives of SI is to improve learning skills such as thinking and reasoning; responsibility and reflection. 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30577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How SI Operates at University of Limpopo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27582"/>
            <a:ext cx="9613861" cy="4830417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SI is one of the 3 student support programme under Centre for Academic Excellence (CAE) </a:t>
            </a:r>
          </a:p>
          <a:p>
            <a:r>
              <a:rPr lang="en-ZA" dirty="0" smtClean="0"/>
              <a:t>Deans and Directors identify difficult modules in all the Faculties within the institution.</a:t>
            </a:r>
          </a:p>
          <a:p>
            <a:r>
              <a:rPr lang="en-ZA" dirty="0" smtClean="0"/>
              <a:t>SI Supervisor recruit, train and appoint SI Leaders (SIL) for SI activities with the help of the lecturer.</a:t>
            </a:r>
          </a:p>
          <a:p>
            <a:r>
              <a:rPr lang="en-ZA" dirty="0" smtClean="0"/>
              <a:t>SIL is someone who is approachable to his/her students to create a conducive learning environment. </a:t>
            </a:r>
          </a:p>
          <a:p>
            <a:r>
              <a:rPr lang="en-ZA" dirty="0" smtClean="0"/>
              <a:t>The SILs are recruited to conduct sessions on a peer level for students to better their understanding of the difficult module. It is a student-oriented programme However, it is voluntary to the students.</a:t>
            </a:r>
          </a:p>
          <a:p>
            <a:r>
              <a:rPr lang="en-ZA" dirty="0" smtClean="0"/>
              <a:t>Then SI Leaders visit lecture halls during lessons to introduce and recruit students to become SI students.</a:t>
            </a:r>
          </a:p>
        </p:txBody>
      </p:sp>
    </p:spTree>
    <p:extLst>
      <p:ext uri="{BB962C8B-B14F-4D97-AF65-F5344CB8AC3E}">
        <p14:creationId xmlns:p14="http://schemas.microsoft.com/office/powerpoint/2010/main" val="27111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Cont</a:t>
            </a:r>
            <a:r>
              <a:rPr lang="en-ZA" dirty="0" smtClean="0"/>
              <a:t>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17643"/>
            <a:ext cx="9613861" cy="4840357"/>
          </a:xfrm>
        </p:spPr>
        <p:txBody>
          <a:bodyPr>
            <a:normAutofit/>
          </a:bodyPr>
          <a:lstStyle/>
          <a:p>
            <a:r>
              <a:rPr lang="en-ZA" dirty="0"/>
              <a:t>SI activities commences in the beginning of the </a:t>
            </a:r>
            <a:r>
              <a:rPr lang="en-ZA" dirty="0" smtClean="0"/>
              <a:t>year.</a:t>
            </a:r>
          </a:p>
          <a:p>
            <a:r>
              <a:rPr lang="en-ZA" dirty="0"/>
              <a:t>SILs collect session forms and resources from the Supervisor’s office  before meeting with their students, returning the forms at the end of the month and get a student stipend</a:t>
            </a:r>
            <a:r>
              <a:rPr lang="en-ZA" dirty="0" smtClean="0"/>
              <a:t>. </a:t>
            </a:r>
          </a:p>
          <a:p>
            <a:r>
              <a:rPr lang="en-ZA" dirty="0" smtClean="0"/>
              <a:t>SI Supervisor monitor and observe SI Leaders for developmental purposes </a:t>
            </a:r>
          </a:p>
          <a:p>
            <a:r>
              <a:rPr lang="en-ZA" dirty="0" smtClean="0"/>
              <a:t>At the end of the year, SILs receive certificates as a token of appreciation and acknowledgement. </a:t>
            </a:r>
          </a:p>
          <a:p>
            <a:r>
              <a:rPr lang="en-ZA" dirty="0" smtClean="0"/>
              <a:t>The challenges faced by previous SILs just to mention a few: venue, students imposing to have a session when they are about to write a test.</a:t>
            </a:r>
          </a:p>
          <a:p>
            <a:r>
              <a:rPr lang="en-ZA" smtClean="0"/>
              <a:t>2016:46 SILs	2017:31 SILs		2018: 50 SILs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7805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Cont.… 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317167"/>
              </p:ext>
            </p:extLst>
          </p:nvPr>
        </p:nvGraphicFramePr>
        <p:xfrm>
          <a:off x="681038" y="1997765"/>
          <a:ext cx="9613900" cy="502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753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 30 Second Game 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067339"/>
            <a:ext cx="6669157" cy="4790661"/>
          </a:xfrm>
        </p:spPr>
      </p:pic>
    </p:spTree>
    <p:extLst>
      <p:ext uri="{BB962C8B-B14F-4D97-AF65-F5344CB8AC3E}">
        <p14:creationId xmlns:p14="http://schemas.microsoft.com/office/powerpoint/2010/main" val="272960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775</TotalTime>
  <Words>758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</vt:lpstr>
      <vt:lpstr>Berlin</vt:lpstr>
      <vt:lpstr>The influence of SI on students’ academic performance </vt:lpstr>
      <vt:lpstr>The Aim and Objectives</vt:lpstr>
      <vt:lpstr>Background</vt:lpstr>
      <vt:lpstr>Cont…</vt:lpstr>
      <vt:lpstr>The Development of SI</vt:lpstr>
      <vt:lpstr>How SI Operates at University of Limpopo</vt:lpstr>
      <vt:lpstr>Cont…</vt:lpstr>
      <vt:lpstr>Cont.… </vt:lpstr>
      <vt:lpstr>A 30 Second Game </vt:lpstr>
      <vt:lpstr>The ideal sitting arrangement of SI sessions…</vt:lpstr>
      <vt:lpstr>Methodology </vt:lpstr>
      <vt:lpstr>Data analysis </vt:lpstr>
      <vt:lpstr>Findings and Recommendations </vt:lpstr>
      <vt:lpstr>References </vt:lpstr>
      <vt:lpstr>THANK YOU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NATIONAL CONFERENCE</dc:title>
  <dc:creator>Mohale, Agnes</dc:creator>
  <cp:lastModifiedBy>Mohale, Agnes</cp:lastModifiedBy>
  <cp:revision>71</cp:revision>
  <cp:lastPrinted>2018-03-22T11:41:13Z</cp:lastPrinted>
  <dcterms:created xsi:type="dcterms:W3CDTF">2018-02-27T14:45:07Z</dcterms:created>
  <dcterms:modified xsi:type="dcterms:W3CDTF">2018-03-28T05:02:30Z</dcterms:modified>
</cp:coreProperties>
</file>